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dith\Dropbox%20(HYSN)\Program%20(1)\Outcomes%20-%20HYSN%20work\Teen%20Pregnancy\YRBS%20TEEN%20PREGNANCY%20OUTCOMES%20CNM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Teen Births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943671191249411E-2"/>
          <c:y val="6.6305543242681328E-2"/>
          <c:w val="0.83820190130930794"/>
          <c:h val="0.833229191989388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teen births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90</c:v>
                </c:pt>
                <c:pt idx="1">
                  <c:v>73</c:v>
                </c:pt>
                <c:pt idx="2">
                  <c:v>74</c:v>
                </c:pt>
                <c:pt idx="3">
                  <c:v>69</c:v>
                </c:pt>
                <c:pt idx="4">
                  <c:v>62</c:v>
                </c:pt>
                <c:pt idx="5">
                  <c:v>59</c:v>
                </c:pt>
                <c:pt idx="6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43-44DE-B591-5B01675B8DD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07547840"/>
        <c:axId val="407548168"/>
      </c:lineChart>
      <c:catAx>
        <c:axId val="40754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548168"/>
        <c:crosses val="autoZero"/>
        <c:auto val="1"/>
        <c:lblAlgn val="ctr"/>
        <c:lblOffset val="100"/>
        <c:noMultiLvlLbl val="0"/>
      </c:catAx>
      <c:valAx>
        <c:axId val="407548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54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STUDENTS WHO HAVE EVER HAD SEXUAL INTERCOURSE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High School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Sheet1!$G$2:$G$5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xVal>
          <c:yVal>
            <c:numRef>
              <c:f>Sheet1!$H$2:$H$5</c:f>
              <c:numCache>
                <c:formatCode>0.0%</c:formatCode>
                <c:ptCount val="4"/>
                <c:pt idx="0">
                  <c:v>0.50800000000000001</c:v>
                </c:pt>
                <c:pt idx="1">
                  <c:v>0.46</c:v>
                </c:pt>
                <c:pt idx="2">
                  <c:v>0.42199999999999999</c:v>
                </c:pt>
                <c:pt idx="3">
                  <c:v>0.33600000000000002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C0-4695-84E5-E48EE4281528}"/>
            </c:ext>
          </c:extLst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Middle School</c:v>
                </c:pt>
              </c:strCache>
            </c:strRef>
          </c:tx>
          <c:spPr>
            <a:ln w="2540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Sheet1!$G$2:$G$5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xVal>
          <c:yVal>
            <c:numRef>
              <c:f>Sheet1!$I$2:$I$5</c:f>
              <c:numCache>
                <c:formatCode>0.0%</c:formatCode>
                <c:ptCount val="4"/>
                <c:pt idx="0">
                  <c:v>0.17599999999999999</c:v>
                </c:pt>
                <c:pt idx="1">
                  <c:v>0.17</c:v>
                </c:pt>
                <c:pt idx="2">
                  <c:v>0.1</c:v>
                </c:pt>
                <c:pt idx="3">
                  <c:v>8.1000000000000003E-2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0C0-4695-84E5-E48EE428152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310495216"/>
        <c:axId val="310495544"/>
      </c:scatterChart>
      <c:valAx>
        <c:axId val="310495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495544"/>
        <c:crosses val="autoZero"/>
        <c:crossBetween val="midCat"/>
      </c:valAx>
      <c:valAx>
        <c:axId val="310495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495216"/>
        <c:crosses val="autoZero"/>
        <c:crossBetween val="midCat"/>
      </c:valAx>
      <c:spPr>
        <a:noFill/>
        <a:ln w="25400">
          <a:solidFill>
            <a:srgbClr val="FFFF0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ixnio.com/people/group-of-healthcare-workers-seated-at-a-table-discussing-a-strateg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4C794-B268-4ED6-859E-0A7A19BD4B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capacity for teen pregnancy prevention in the pacific islands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1C86F-EFCF-438C-8F7E-A057014E03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Judith f. Clark, MPH</a:t>
            </a:r>
          </a:p>
          <a:p>
            <a:r>
              <a:rPr lang="en-US" dirty="0"/>
              <a:t>Executive Director</a:t>
            </a:r>
          </a:p>
          <a:p>
            <a:r>
              <a:rPr lang="en-US" dirty="0"/>
              <a:t>Hawaii Youth Services network</a:t>
            </a:r>
          </a:p>
        </p:txBody>
      </p:sp>
    </p:spTree>
    <p:extLst>
      <p:ext uri="{BB962C8B-B14F-4D97-AF65-F5344CB8AC3E}">
        <p14:creationId xmlns:p14="http://schemas.microsoft.com/office/powerpoint/2010/main" val="1973139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0AC9D4-C5FC-44C9-A135-5A062C83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8178D-51EB-4C97-B38F-0DE92CE5D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03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56C9B04-9C5E-4873-A773-91675218D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Distance &amp; Time Zones	</a:t>
            </a:r>
          </a:p>
        </p:txBody>
      </p:sp>
      <p:pic>
        <p:nvPicPr>
          <p:cNvPr id="11" name="Picture 2" descr="Image result for pacific islands map">
            <a:extLst>
              <a:ext uri="{FF2B5EF4-FFF2-40B4-BE49-F238E27FC236}">
                <a16:creationId xmlns:a16="http://schemas.microsoft.com/office/drawing/2014/main" id="{EE7AF13B-24D6-429D-A63B-DC4969746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4" y="1191830"/>
            <a:ext cx="6897878" cy="4483621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DAB476-00BC-48C2-87DD-B7E61631A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65806" y="2251587"/>
            <a:ext cx="3706762" cy="3972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/>
              <a:t>4,000 miles from CNMI to Hawaii; 20 hour time difference.</a:t>
            </a:r>
          </a:p>
          <a:p>
            <a:pPr>
              <a:buFont typeface="Arial"/>
              <a:buChar char="•"/>
            </a:pPr>
            <a:r>
              <a:rPr lang="en-US" sz="2400" dirty="0"/>
              <a:t>9,000 miles from CNMI to Washington DC; 14 hour time difference</a:t>
            </a:r>
            <a:r>
              <a:rPr lang="en-US" sz="2400" b="1" dirty="0"/>
              <a:t> 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91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13BF6-8158-4E22-8EF9-FB84EFEE4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Transportation</a:t>
            </a:r>
          </a:p>
        </p:txBody>
      </p:sp>
      <p:pic>
        <p:nvPicPr>
          <p:cNvPr id="9" name="Content Placeholder 8" descr="C:\Users\Judith\AppData\Local\Microsoft\Windows\Temporary Internet Files\Content.Outlook\2DX1KB87\IMG_0218.JPG">
            <a:extLst>
              <a:ext uri="{FF2B5EF4-FFF2-40B4-BE49-F238E27FC236}">
                <a16:creationId xmlns:a16="http://schemas.microsoft.com/office/drawing/2014/main" id="{B75C60EC-EE5E-49C3-8D73-2E5FD0599933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5" r="2800"/>
          <a:stretch/>
        </p:blipFill>
        <p:spPr bwMode="auto">
          <a:xfrm>
            <a:off x="20" y="975"/>
            <a:ext cx="7552924" cy="685800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0852245-8A57-4675-B7D5-B1C4DAF19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65806" y="2251587"/>
            <a:ext cx="3706762" cy="397223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/>
              <a:buChar char="•"/>
            </a:pPr>
            <a:r>
              <a:rPr lang="en-US" sz="2400" dirty="0"/>
              <a:t>Can’t drive from one island to another</a:t>
            </a:r>
          </a:p>
          <a:p>
            <a:pPr>
              <a:buFont typeface="Arial"/>
              <a:buChar char="•"/>
            </a:pPr>
            <a:r>
              <a:rPr lang="en-US" sz="2400" dirty="0"/>
              <a:t>Cost and time for transport</a:t>
            </a:r>
          </a:p>
          <a:p>
            <a:endParaRPr lang="en-US" sz="2400" dirty="0"/>
          </a:p>
          <a:p>
            <a:r>
              <a:rPr lang="en-US" sz="2400" dirty="0"/>
              <a:t>                     </a:t>
            </a:r>
          </a:p>
          <a:p>
            <a:r>
              <a:rPr lang="en-US" sz="2400" dirty="0"/>
              <a:t>6 seat airplane.  My transportation between islands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FAAA6051-AE6A-438B-83AB-C66C67C40500}"/>
              </a:ext>
            </a:extLst>
          </p:cNvPr>
          <p:cNvSpPr/>
          <p:nvPr/>
        </p:nvSpPr>
        <p:spPr>
          <a:xfrm>
            <a:off x="7865806" y="4387274"/>
            <a:ext cx="701963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60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ADD43F-EE7B-420A-9A16-46BE82577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and weather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97792-64A0-496C-AE03-A8BB6C0C75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Frequent typhoons, tropical storms, earthquakes, tsunami alerts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67AD1CC-5AD5-439B-B6B2-4D8D1FA038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>
                <a:solidFill>
                  <a:srgbClr val="FFFF00"/>
                </a:solidFill>
              </a:rPr>
              <a:t>“Termites ate the wooden demonstrators over the summer.”</a:t>
            </a:r>
          </a:p>
        </p:txBody>
      </p:sp>
      <p:pic>
        <p:nvPicPr>
          <p:cNvPr id="2050" name="Picture 2" descr="Image result for hurricane pictures">
            <a:extLst>
              <a:ext uri="{FF2B5EF4-FFF2-40B4-BE49-F238E27FC236}">
                <a16:creationId xmlns:a16="http://schemas.microsoft.com/office/drawing/2014/main" id="{CBFF1642-9060-43BA-81AD-6E40B28EA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5" y="2407226"/>
            <a:ext cx="4562764" cy="256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00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3FC1144-BD64-4C61-ACB8-497711C41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2A276D9-0A10-4386-9D6B-81DB6D8A1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892" y="609600"/>
            <a:ext cx="5550334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Culture and Values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5054E3-CEC1-4B88-A33B-CFC94A4CEE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56" r="6158" b="3"/>
          <a:stretch/>
        </p:blipFill>
        <p:spPr>
          <a:xfrm>
            <a:off x="20" y="1"/>
            <a:ext cx="4635988" cy="3429000"/>
          </a:xfrm>
          <a:prstGeom prst="rect">
            <a:avLst/>
          </a:prstGeom>
        </p:spPr>
      </p:pic>
      <p:pic>
        <p:nvPicPr>
          <p:cNvPr id="13" name="Picture Placeholder 12" descr="A group of people riding on the back of a truck&#10;&#10;Description generated with high confidence">
            <a:extLst>
              <a:ext uri="{FF2B5EF4-FFF2-40B4-BE49-F238E27FC236}">
                <a16:creationId xmlns:a16="http://schemas.microsoft.com/office/drawing/2014/main" id="{6D58FC1C-AD35-4EEA-8C69-0765436E86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4212" b="17080"/>
          <a:stretch/>
        </p:blipFill>
        <p:spPr>
          <a:xfrm>
            <a:off x="20" y="3429001"/>
            <a:ext cx="4635988" cy="342997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E57998-7D20-4BE8-9019-4A4122CE3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590" y="3429000"/>
            <a:ext cx="4637598" cy="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C676B-21B0-4C2F-82CD-2C0060F2F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66892" y="2142067"/>
            <a:ext cx="5550334" cy="36491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Educational materials don’t reflect local cultures.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Limited English comprehension – Many bilingual &amp; immigrant families.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Families don’t discuss sexual health with children.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Religious beliefs.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EC01BF1-FEAA-4AF6-96A5-24556C1F6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2096" y="0"/>
            <a:ext cx="680" cy="685800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794490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CE9F57-8B5E-4EF6-81F6-40C45637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4A9B0C-2D76-4D09-8FB2-A26882066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43667"/>
            <a:ext cx="10131425" cy="3649133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Adapt materials to fit local culture or create your own. </a:t>
            </a:r>
          </a:p>
          <a:p>
            <a:pPr algn="ctr"/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Build internal capacity in program development, organizational management, community engagement</a:t>
            </a:r>
            <a:endParaRPr lang="en-US" sz="2600" dirty="0"/>
          </a:p>
          <a:p>
            <a:pPr algn="ctr"/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Recognize that you will never know everything about another culture – and show that you are always ready to learn a little more!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08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CEAC-3214-4A2D-AEB2-C47BD25F1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9853E-05F2-4077-BA9E-CEE7536EA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Be adaptable.  Include a quality improvement process and use data to fine-tune your program.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Build community and key stakeholder support. Find out what the community wants and needs; support those goals; remove the barriers.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Plan for sustainability from day 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18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A51FED-C1E4-4FCF-A8FC-2BDF62E8F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in the northern </a:t>
            </a:r>
            <a:r>
              <a:rPr lang="en-US" dirty="0" err="1"/>
              <a:t>mariana</a:t>
            </a:r>
            <a:r>
              <a:rPr lang="en-US" dirty="0"/>
              <a:t> islands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DBFA9D-35E2-4D9D-A752-4B0A6BF27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2011 - 2017</a:t>
            </a:r>
          </a:p>
        </p:txBody>
      </p:sp>
    </p:spTree>
    <p:extLst>
      <p:ext uri="{BB962C8B-B14F-4D97-AF65-F5344CB8AC3E}">
        <p14:creationId xmlns:p14="http://schemas.microsoft.com/office/powerpoint/2010/main" val="4002615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A1408C-6F97-4C9B-9F31-6C00F44B0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Teen Birth Rate cut in half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9798100-1D3B-409F-B21B-D08955DB01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696835"/>
              </p:ext>
            </p:extLst>
          </p:nvPr>
        </p:nvGraphicFramePr>
        <p:xfrm>
          <a:off x="4648200" y="609600"/>
          <a:ext cx="6169025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2031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A65C8D5-ACE5-4BA6-9427-A3A8EB43E8D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77654936"/>
              </p:ext>
            </p:extLst>
          </p:nvPr>
        </p:nvGraphicFramePr>
        <p:xfrm>
          <a:off x="481781" y="825910"/>
          <a:ext cx="11336593" cy="505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938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8C74-3167-4419-8ECF-B449F4E5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Hawaii Youth Services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74758-6868-4AC5-B716-A8083ACCA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Statewide coalition of youth-serving organizations</a:t>
            </a:r>
          </a:p>
          <a:p>
            <a:r>
              <a:rPr lang="en-US" sz="2400" dirty="0"/>
              <a:t>Pacific Islands training and technical assistance provider</a:t>
            </a:r>
          </a:p>
          <a:p>
            <a:r>
              <a:rPr lang="en-US" sz="2400" dirty="0"/>
              <a:t>Working on teen pregnancy prevention in:</a:t>
            </a:r>
          </a:p>
          <a:p>
            <a:pPr lvl="1"/>
            <a:r>
              <a:rPr lang="en-US" sz="2000" dirty="0"/>
              <a:t>Hawaii since 2005</a:t>
            </a:r>
          </a:p>
          <a:p>
            <a:pPr lvl="1"/>
            <a:r>
              <a:rPr lang="en-US" sz="2000" dirty="0"/>
              <a:t>Northern Mariana Islands since 2012</a:t>
            </a:r>
          </a:p>
        </p:txBody>
      </p:sp>
    </p:spTree>
    <p:extLst>
      <p:ext uri="{BB962C8B-B14F-4D97-AF65-F5344CB8AC3E}">
        <p14:creationId xmlns:p14="http://schemas.microsoft.com/office/powerpoint/2010/main" val="1821388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DDE83C-60DF-450B-981E-AF054E734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042" y="643467"/>
            <a:ext cx="4136516" cy="5571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7C230B-4A8C-4C15-BADB-EA9D181A0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261" y="643467"/>
            <a:ext cx="406687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38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099B429A-C704-4A93-8260-33954D4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97932"/>
            <a:ext cx="10905066" cy="406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05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halo">
            <a:extLst>
              <a:ext uri="{FF2B5EF4-FFF2-40B4-BE49-F238E27FC236}">
                <a16:creationId xmlns:a16="http://schemas.microsoft.com/office/drawing/2014/main" id="{5DA1F33B-9DB4-4D59-8C7A-F480E55A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55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EA269-B746-4513-9671-607FB295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9AC26-E961-4764-896B-3D4CCFC4D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994922" cy="432755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Reduce the risk of unplanned pregnancy and sexually transmitted infections and increase the likelihood of successful transition to adulthood for youth</a:t>
            </a:r>
          </a:p>
          <a:p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Increase the number of adolescents that abstain from sex, delay initiation of sex, use effective contraception and disease prevention if sexually active, and have fewer sexual partners.</a:t>
            </a:r>
          </a:p>
          <a:p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Reduce the teen birth rate </a:t>
            </a:r>
          </a:p>
          <a:p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Increase  capacity of organizations to select, implement, and evaluate evidence-based, culturally appropriate approaches to teen pregnancy and STI prevention.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66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1AE1C-5D09-482D-BC4A-8F5C239CC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en-US" dirty="0"/>
              <a:t>Curricula Selection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405D7-BC68-41E8-BA6A-FD7D3E58E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3637935"/>
          </a:xfrm>
        </p:spPr>
        <p:txBody>
          <a:bodyPr>
            <a:normAutofit/>
          </a:bodyPr>
          <a:lstStyle/>
          <a:p>
            <a:r>
              <a:rPr lang="en-US" dirty="0"/>
              <a:t>Suitable for Asian/Pacific Islander (API) youth</a:t>
            </a:r>
          </a:p>
          <a:p>
            <a:r>
              <a:rPr lang="en-US" dirty="0"/>
              <a:t>Length of curricula fits time available</a:t>
            </a:r>
          </a:p>
          <a:p>
            <a:r>
              <a:rPr lang="en-US" dirty="0"/>
              <a:t>Medically accurate</a:t>
            </a:r>
          </a:p>
          <a:p>
            <a:r>
              <a:rPr lang="en-US" dirty="0"/>
              <a:t>Interactive/engaging for students</a:t>
            </a:r>
          </a:p>
          <a:p>
            <a:r>
              <a:rPr lang="en-US" dirty="0"/>
              <a:t>Works in school-based setting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086594-3915-4C39-84DA-98E7A1129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30" y="1065055"/>
            <a:ext cx="5447070" cy="439850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355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4A2CCB-81B1-4B38-B471-84E2B75B528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83925" y="186019"/>
            <a:ext cx="9572566" cy="649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1B347-1792-438F-9EA0-ED2D8D98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Parent, Community, Stakeholder Support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7633A-1FCF-4FCF-BE57-31BD42D9D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2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31AF8E-1308-4265-ADC2-DC0A7EFA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night meetings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DC5AF8-91A5-437A-8FC9-66803B741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“I am . . . proud to announce  that my young adolescent boys  and I have greatly benefited from such vital program. . . I want you to know how important it is for your children to be in this program. ”</a:t>
            </a:r>
          </a:p>
          <a:p>
            <a:pPr marL="0" indent="0" algn="ctr">
              <a:buNone/>
            </a:pPr>
            <a:endParaRPr lang="en-US" sz="2400" b="1" i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--Father of a student who completed the sex education program.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8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EE4CC-E68A-4C17-B373-31AE654A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en-US" dirty="0"/>
              <a:t>Positive messaging</a:t>
            </a:r>
          </a:p>
        </p:txBody>
      </p:sp>
      <p:pic>
        <p:nvPicPr>
          <p:cNvPr id="5" name="Picture 4" descr="A group of people walking down the street&#10;&#10;Description generated with very high confidence">
            <a:extLst>
              <a:ext uri="{FF2B5EF4-FFF2-40B4-BE49-F238E27FC236}">
                <a16:creationId xmlns:a16="http://schemas.microsoft.com/office/drawing/2014/main" id="{A58C7FCC-53B8-4CBE-8DDB-8CE37BE8A0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" b="1629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D674C-A87D-4044-A150-D0D05E06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“Just as we teach our children to cross the street safely, we must teach our youth how to make healthy decisions about their sexual health”</a:t>
            </a:r>
          </a:p>
        </p:txBody>
      </p:sp>
    </p:spTree>
    <p:extLst>
      <p:ext uri="{BB962C8B-B14F-4D97-AF65-F5344CB8AC3E}">
        <p14:creationId xmlns:p14="http://schemas.microsoft.com/office/powerpoint/2010/main" val="417162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8EE95-9F08-4647-9B45-5FA329D1D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297" y="1964267"/>
            <a:ext cx="4729828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Meetings with key stakeholders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824021-0E5F-4245-BB23-371AEC3AE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0297" y="4385732"/>
            <a:ext cx="4729828" cy="14054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cap="all" dirty="0"/>
              <a:t>Showing U.S. Senator Mazie Hirono a map of communities with  highest teen birth rates.</a:t>
            </a:r>
          </a:p>
        </p:txBody>
      </p:sp>
      <p:pic>
        <p:nvPicPr>
          <p:cNvPr id="7" name="Picture Placeholder 6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B7083613-B78B-4D6F-A9C7-464B962EA3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11111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057E50-1D91-4453-BBA0-DD604B5CD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36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470</Words>
  <Application>Microsoft Office PowerPoint</Application>
  <PresentationFormat>Widescreen</PresentationFormat>
  <Paragraphs>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Verdana</vt:lpstr>
      <vt:lpstr>Celestial</vt:lpstr>
      <vt:lpstr>Building capacity for teen pregnancy prevention in the pacific islands</vt:lpstr>
      <vt:lpstr>Hawaii Youth Services Network</vt:lpstr>
      <vt:lpstr>Program goals</vt:lpstr>
      <vt:lpstr>Curricula Selection criteria</vt:lpstr>
      <vt:lpstr>PowerPoint Presentation</vt:lpstr>
      <vt:lpstr>Parent, Community, Stakeholder Support </vt:lpstr>
      <vt:lpstr>Parent night meetings</vt:lpstr>
      <vt:lpstr>Positive messaging</vt:lpstr>
      <vt:lpstr>Meetings with key stakeholders</vt:lpstr>
      <vt:lpstr>Challenges</vt:lpstr>
      <vt:lpstr>Distance &amp; Time Zones </vt:lpstr>
      <vt:lpstr>Transportation</vt:lpstr>
      <vt:lpstr>Environment and weather</vt:lpstr>
      <vt:lpstr>Culture and Values</vt:lpstr>
      <vt:lpstr>Solutions</vt:lpstr>
      <vt:lpstr>Solutions</vt:lpstr>
      <vt:lpstr>Outcomes in the northern mariana islands</vt:lpstr>
      <vt:lpstr>Teen Birth Rate cut in half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capacity for teen pregnancy prevention in the pacific islands</dc:title>
  <dc:creator>Judith Clark</dc:creator>
  <cp:lastModifiedBy>Judith Clark</cp:lastModifiedBy>
  <cp:revision>2</cp:revision>
  <dcterms:created xsi:type="dcterms:W3CDTF">2018-09-05T00:09:38Z</dcterms:created>
  <dcterms:modified xsi:type="dcterms:W3CDTF">2018-09-05T21:15:16Z</dcterms:modified>
</cp:coreProperties>
</file>