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ms-powerpoint.presentation.macroEnabled.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handoutMasterIdLst>
    <p:handoutMasterId r:id="rId25"/>
  </p:handoutMasterIdLst>
  <p:sldIdLst>
    <p:sldId id="547" r:id="rId2"/>
    <p:sldId id="572" r:id="rId3"/>
    <p:sldId id="596" r:id="rId4"/>
    <p:sldId id="597" r:id="rId5"/>
    <p:sldId id="598" r:id="rId6"/>
    <p:sldId id="552" r:id="rId7"/>
    <p:sldId id="599" r:id="rId8"/>
    <p:sldId id="561" r:id="rId9"/>
    <p:sldId id="602" r:id="rId10"/>
    <p:sldId id="560" r:id="rId11"/>
    <p:sldId id="593" r:id="rId12"/>
    <p:sldId id="570" r:id="rId13"/>
    <p:sldId id="574" r:id="rId14"/>
    <p:sldId id="590" r:id="rId15"/>
    <p:sldId id="577" r:id="rId16"/>
    <p:sldId id="601" r:id="rId17"/>
    <p:sldId id="600" r:id="rId18"/>
    <p:sldId id="587" r:id="rId19"/>
    <p:sldId id="588" r:id="rId20"/>
    <p:sldId id="603" r:id="rId21"/>
    <p:sldId id="554" r:id="rId22"/>
    <p:sldId id="553" r:id="rId23"/>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800000"/>
    <a:srgbClr val="000000"/>
    <a:srgbClr val="FF0066"/>
    <a:srgbClr val="000066"/>
    <a:srgbClr val="9999FF"/>
    <a:srgbClr val="3366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35" autoAdjust="0"/>
    <p:restoredTop sz="95179" autoAdjust="0"/>
  </p:normalViewPr>
  <p:slideViewPr>
    <p:cSldViewPr>
      <p:cViewPr varScale="1">
        <p:scale>
          <a:sx n="105" d="100"/>
          <a:sy n="105" d="100"/>
        </p:scale>
        <p:origin x="132" y="294"/>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1038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A1C5A540-A728-4A95-9B6F-7097FC3202A8}" type="datetimeFigureOut">
              <a:rPr lang="en-US" smtClean="0"/>
              <a:t>9/21/2018</a:t>
            </a:fld>
            <a:endParaRPr lang="en-US"/>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7B20E54C-E689-408A-89BD-E4D44B3FE526}" type="slidenum">
              <a:rPr lang="en-US" smtClean="0"/>
              <a:t>‹#›</a:t>
            </a:fld>
            <a:endParaRPr lang="en-US"/>
          </a:p>
        </p:txBody>
      </p:sp>
    </p:spTree>
    <p:extLst>
      <p:ext uri="{BB962C8B-B14F-4D97-AF65-F5344CB8AC3E}">
        <p14:creationId xmlns:p14="http://schemas.microsoft.com/office/powerpoint/2010/main" val="21356095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hdr" sz="quarter"/>
          </p:nvPr>
        </p:nvSpPr>
        <p:spPr bwMode="auto">
          <a:xfrm>
            <a:off x="0" y="0"/>
            <a:ext cx="3170238" cy="479425"/>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defTabSz="966788">
              <a:defRPr sz="1300"/>
            </a:lvl1pPr>
          </a:lstStyle>
          <a:p>
            <a:endParaRPr lang="en-US"/>
          </a:p>
        </p:txBody>
      </p:sp>
      <p:sp>
        <p:nvSpPr>
          <p:cNvPr id="48131" name="Rectangle 3"/>
          <p:cNvSpPr>
            <a:spLocks noGrp="1" noChangeArrowheads="1"/>
          </p:cNvSpPr>
          <p:nvPr>
            <p:ph type="dt" idx="1"/>
          </p:nvPr>
        </p:nvSpPr>
        <p:spPr bwMode="auto">
          <a:xfrm>
            <a:off x="4144963" y="0"/>
            <a:ext cx="3170237" cy="479425"/>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lvl1pPr algn="r" defTabSz="966788">
              <a:defRPr sz="1300"/>
            </a:lvl1pPr>
          </a:lstStyle>
          <a:p>
            <a:endParaRPr lang="en-US"/>
          </a:p>
        </p:txBody>
      </p:sp>
      <p:sp>
        <p:nvSpPr>
          <p:cNvPr id="14340" name="Rectangle 4"/>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p:spPr>
      </p:sp>
      <p:sp>
        <p:nvSpPr>
          <p:cNvPr id="48133" name="Rectangle 5"/>
          <p:cNvSpPr>
            <a:spLocks noGrp="1" noChangeArrowheads="1"/>
          </p:cNvSpPr>
          <p:nvPr>
            <p:ph type="body" sz="quarter" idx="3"/>
          </p:nvPr>
        </p:nvSpPr>
        <p:spPr bwMode="auto">
          <a:xfrm>
            <a:off x="974725" y="4560888"/>
            <a:ext cx="5365750" cy="4319587"/>
          </a:xfrm>
          <a:prstGeom prst="rect">
            <a:avLst/>
          </a:prstGeom>
          <a:noFill/>
          <a:ln w="9525">
            <a:noFill/>
            <a:miter lim="800000"/>
            <a:headEnd/>
            <a:tailEnd/>
          </a:ln>
        </p:spPr>
        <p:txBody>
          <a:bodyPr vert="horz" wrap="square" lIns="96661" tIns="48331" rIns="96661" bIns="4833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8134" name="Rectangle 6"/>
          <p:cNvSpPr>
            <a:spLocks noGrp="1" noChangeArrowheads="1"/>
          </p:cNvSpPr>
          <p:nvPr>
            <p:ph type="ftr" sz="quarter" idx="4"/>
          </p:nvPr>
        </p:nvSpPr>
        <p:spPr bwMode="auto">
          <a:xfrm>
            <a:off x="0" y="9121775"/>
            <a:ext cx="3170238" cy="479425"/>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defTabSz="966788">
              <a:defRPr sz="1300"/>
            </a:lvl1pPr>
          </a:lstStyle>
          <a:p>
            <a:endParaRPr lang="en-US"/>
          </a:p>
        </p:txBody>
      </p:sp>
      <p:sp>
        <p:nvSpPr>
          <p:cNvPr id="48135" name="Rectangle 7"/>
          <p:cNvSpPr>
            <a:spLocks noGrp="1" noChangeArrowheads="1"/>
          </p:cNvSpPr>
          <p:nvPr>
            <p:ph type="sldNum" sz="quarter" idx="5"/>
          </p:nvPr>
        </p:nvSpPr>
        <p:spPr bwMode="auto">
          <a:xfrm>
            <a:off x="4144963" y="9121775"/>
            <a:ext cx="3170237" cy="479425"/>
          </a:xfrm>
          <a:prstGeom prst="rect">
            <a:avLst/>
          </a:prstGeom>
          <a:noFill/>
          <a:ln w="9525">
            <a:noFill/>
            <a:miter lim="800000"/>
            <a:headEnd/>
            <a:tailEnd/>
          </a:ln>
        </p:spPr>
        <p:txBody>
          <a:bodyPr vert="horz" wrap="square" lIns="96661" tIns="48331" rIns="96661" bIns="48331" numCol="1" anchor="b" anchorCtr="0" compatLnSpc="1">
            <a:prstTxWarp prst="textNoShape">
              <a:avLst/>
            </a:prstTxWarp>
          </a:bodyPr>
          <a:lstStyle>
            <a:lvl1pPr algn="r" defTabSz="966788">
              <a:defRPr sz="1300"/>
            </a:lvl1pPr>
          </a:lstStyle>
          <a:p>
            <a:fld id="{9B118BB9-3A4B-47C2-8A9E-78656B306DFD}" type="slidenum">
              <a:rPr lang="en-US"/>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118BB9-3A4B-47C2-8A9E-78656B306DFD}" type="slidenum">
              <a:rPr lang="en-US" smtClean="0"/>
              <a:pPr/>
              <a:t>15</a:t>
            </a:fld>
            <a:endParaRPr lang="en-US"/>
          </a:p>
        </p:txBody>
      </p:sp>
    </p:spTree>
    <p:extLst>
      <p:ext uri="{BB962C8B-B14F-4D97-AF65-F5344CB8AC3E}">
        <p14:creationId xmlns:p14="http://schemas.microsoft.com/office/powerpoint/2010/main" val="4009495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118BB9-3A4B-47C2-8A9E-78656B306DFD}" type="slidenum">
              <a:rPr lang="en-US" smtClean="0"/>
              <a:pPr/>
              <a:t>16</a:t>
            </a:fld>
            <a:endParaRPr lang="en-US"/>
          </a:p>
        </p:txBody>
      </p:sp>
    </p:spTree>
    <p:extLst>
      <p:ext uri="{BB962C8B-B14F-4D97-AF65-F5344CB8AC3E}">
        <p14:creationId xmlns:p14="http://schemas.microsoft.com/office/powerpoint/2010/main" val="2790368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317111-7DDA-42F7-A10C-E62669C044D1}"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8D23A2-8CCE-4B91-8438-B57B239B8DB5}"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0AEF1F5-A148-45CF-952B-BBADCDC3DDEF}"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358F3B-B9A7-49C8-8EFA-D480CBA78A51}"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4723805" y="3580805"/>
            <a:ext cx="3750469" cy="2652117"/>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4723805" y="625078"/>
            <a:ext cx="3750469" cy="2652117"/>
          </a:xfrm>
          <a:prstGeom prst="rect">
            <a:avLst/>
          </a:prstGeom>
        </p:spPr>
        <p:txBody>
          <a:bodyPr lIns="91439" tIns="45719" rIns="91439" bIns="45719" anchor="t">
            <a:noAutofit/>
          </a:bodyPr>
          <a:lstStyle/>
          <a:p>
            <a:endParaRPr/>
          </a:p>
        </p:txBody>
      </p:sp>
      <p:sp>
        <p:nvSpPr>
          <p:cNvPr id="85" name="Image"/>
          <p:cNvSpPr>
            <a:spLocks noGrp="1"/>
          </p:cNvSpPr>
          <p:nvPr>
            <p:ph type="pic" sz="half" idx="15"/>
          </p:nvPr>
        </p:nvSpPr>
        <p:spPr>
          <a:xfrm>
            <a:off x="669726" y="625078"/>
            <a:ext cx="3750469" cy="5607844"/>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50532952"/>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669727" y="892969"/>
            <a:ext cx="7804547" cy="50720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68033837"/>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1143000" y="473273"/>
            <a:ext cx="6858000" cy="4152305"/>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892969" y="4723805"/>
            <a:ext cx="7358063" cy="1000125"/>
          </a:xfrm>
          <a:prstGeom prst="rect">
            <a:avLst/>
          </a:prstGeom>
        </p:spPr>
        <p:txBody>
          <a:bodyPr anchor="b"/>
          <a:lstStyle/>
          <a:p>
            <a:r>
              <a:t>Title Text</a:t>
            </a:r>
          </a:p>
        </p:txBody>
      </p:sp>
      <p:sp>
        <p:nvSpPr>
          <p:cNvPr id="22" name="Body Level One…"/>
          <p:cNvSpPr txBox="1">
            <a:spLocks noGrp="1"/>
          </p:cNvSpPr>
          <p:nvPr>
            <p:ph type="body" sz="quarter" idx="1"/>
          </p:nvPr>
        </p:nvSpPr>
        <p:spPr>
          <a:xfrm>
            <a:off x="892969" y="5732859"/>
            <a:ext cx="7358063" cy="794742"/>
          </a:xfrm>
          <a:prstGeom prst="rect">
            <a:avLst/>
          </a:prstGeom>
        </p:spPr>
        <p:txBody>
          <a:bodyPr anchor="t"/>
          <a:lstStyle>
            <a:lvl1pPr marL="0" indent="0" algn="ctr">
              <a:spcBef>
                <a:spcPts val="0"/>
              </a:spcBef>
              <a:buSzTx/>
              <a:buNone/>
              <a:defRPr sz="2601"/>
            </a:lvl1pPr>
            <a:lvl2pPr marL="0" indent="160729" algn="ctr">
              <a:spcBef>
                <a:spcPts val="0"/>
              </a:spcBef>
              <a:buSzTx/>
              <a:buNone/>
              <a:defRPr sz="2601"/>
            </a:lvl2pPr>
            <a:lvl3pPr marL="0" indent="321457" algn="ctr">
              <a:spcBef>
                <a:spcPts val="0"/>
              </a:spcBef>
              <a:buSzTx/>
              <a:buNone/>
              <a:defRPr sz="2601"/>
            </a:lvl3pPr>
            <a:lvl4pPr marL="0" indent="482186" algn="ctr">
              <a:spcBef>
                <a:spcPts val="0"/>
              </a:spcBef>
              <a:buSzTx/>
              <a:buNone/>
              <a:defRPr sz="2601"/>
            </a:lvl4pPr>
            <a:lvl5pPr marL="0" indent="642915" algn="ctr">
              <a:spcBef>
                <a:spcPts val="0"/>
              </a:spcBef>
              <a:buSzTx/>
              <a:buNone/>
              <a:defRPr sz="2601"/>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56023521"/>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892969" y="2268141"/>
            <a:ext cx="7358063" cy="2321719"/>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9936877"/>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49436397"/>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BD51D7-74B6-44EE-82F6-3830F4DA91E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4AFFB5-8422-4E12-88E5-D644F70C49B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9A651C-C0BA-47A4-8E54-F00EDFD87E20}"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26289FD-800C-4892-B142-CD0BE669BE0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F783A52-5CED-49F1-8761-BF59D5AFE8B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C721ECC-C41C-46EE-ABFD-2934D3C2ADC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5C9400-F8EC-4540-B83F-9E24C85651C3}"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C6A4312-C144-4E55-BA2A-85FFD5B4857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alphaModFix amt="32000"/>
            <a:lum/>
          </a:blip>
          <a:srcRect/>
          <a:stretch>
            <a:fillRect l="-17000" r="-17000"/>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3D8039E3-E53A-4AAB-9348-7E78D28127A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 id="2147483649" r:id="rId12"/>
    <p:sldLayoutId id="2147483661" r:id="rId13"/>
    <p:sldLayoutId id="2147483662" r:id="rId14"/>
    <p:sldLayoutId id="2147483663" r:id="rId15"/>
    <p:sldLayoutId id="2147483664" r:id="rId16"/>
    <p:sldLayoutId id="2147483665" r:id="rId17"/>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27">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27">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27">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2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7" grpId="0" build="p">
        <p:tmplLst>
          <p:tmpl lvl="1">
            <p:tnLst>
              <p:par>
                <p:cTn presetID="1" presetClass="entr" presetSubtype="0" fill="hold" nodeType="clickEffect">
                  <p:stCondLst>
                    <p:cond delay="0"/>
                  </p:stCondLst>
                  <p:childTnLst>
                    <p:set>
                      <p:cBhvr>
                        <p:cTn dur="1" fill="hold">
                          <p:stCondLst>
                            <p:cond delay="0"/>
                          </p:stCondLst>
                        </p:cTn>
                        <p:tgtEl>
                          <p:spTgt spid="1027"/>
                        </p:tgtEl>
                        <p:attrNameLst>
                          <p:attrName>style.visibility</p:attrName>
                        </p:attrNameLst>
                      </p:cBhvr>
                      <p:to>
                        <p:strVal val="visible"/>
                      </p:to>
                    </p:set>
                  </p:childTnLst>
                </p:cTn>
              </p:par>
            </p:tnLst>
          </p:tmpl>
          <p:tmpl lvl="2">
            <p:tnLst>
              <p:par>
                <p:cTn presetID="1"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childTnLst>
                </p:cTn>
              </p:par>
            </p:tnLst>
          </p:tmpl>
          <p:tmpl lvl="3">
            <p:tnLst>
              <p:par>
                <p:cTn presetID="1"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childTnLst>
                </p:cTn>
              </p:par>
            </p:tnLst>
          </p:tmpl>
          <p:tmpl lvl="4">
            <p:tnLst>
              <p:par>
                <p:cTn presetID="1"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childTnLst>
                </p:cTn>
              </p:par>
            </p:tnLst>
          </p:tmpl>
          <p:tmpl lvl="5">
            <p:tnLst>
              <p:par>
                <p:cTn presetID="1" presetClass="entr" presetSubtype="0" fill="hold" nodeType="withEffect">
                  <p:stCondLst>
                    <p:cond delay="0"/>
                  </p:stCondLst>
                  <p:childTnLst>
                    <p:set>
                      <p:cBhvr>
                        <p:cTn dur="1" fill="hold">
                          <p:stCondLst>
                            <p:cond delay="0"/>
                          </p:stCondLst>
                        </p:cTn>
                        <p:tgtEl>
                          <p:spTgt spid="1027"/>
                        </p:tgtEl>
                        <p:attrNameLst>
                          <p:attrName>style.visibility</p:attrName>
                        </p:attrNameLst>
                      </p:cBhvr>
                      <p:to>
                        <p:strVal val="visible"/>
                      </p:to>
                    </p:set>
                  </p:childTnLst>
                </p:cTn>
              </p:par>
            </p:tnLst>
          </p:tmpl>
        </p:tmplLst>
      </p:bldP>
    </p:bld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4.xml"/><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eg"/><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6.xml"/><Relationship Id="rId5" Type="http://schemas.openxmlformats.org/officeDocument/2006/relationships/slide" Target="slide17.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Project"/>
          <p:cNvSpPr txBox="1">
            <a:spLocks noGrp="1"/>
          </p:cNvSpPr>
          <p:nvPr>
            <p:ph type="ctrTitle"/>
          </p:nvPr>
        </p:nvSpPr>
        <p:spPr>
          <a:xfrm>
            <a:off x="892969" y="2890242"/>
            <a:ext cx="7358063" cy="2321719"/>
          </a:xfrm>
          <a:prstGeom prst="rect">
            <a:avLst/>
          </a:prstGeom>
        </p:spPr>
        <p:txBody>
          <a:bodyPr/>
          <a:lstStyle/>
          <a:p>
            <a:pPr defTabSz="262880">
              <a:defRPr sz="5376">
                <a:solidFill>
                  <a:schemeClr val="accent5">
                    <a:hueOff val="-82419"/>
                    <a:satOff val="-9513"/>
                    <a:lumOff val="-16343"/>
                  </a:schemeClr>
                </a:solidFill>
                <a:latin typeface="Avenir Heavy"/>
                <a:ea typeface="Avenir Heavy"/>
                <a:cs typeface="Avenir Heavy"/>
                <a:sym typeface="Avenir Heavy"/>
              </a:defRPr>
            </a:pPr>
            <a:r>
              <a:rPr sz="6480" dirty="0">
                <a:solidFill>
                  <a:schemeClr val="accent4">
                    <a:hueOff val="-461056"/>
                    <a:satOff val="4338"/>
                    <a:lumOff val="-10225"/>
                  </a:schemeClr>
                </a:solidFill>
              </a:rPr>
              <a:t> </a:t>
            </a:r>
            <a:br>
              <a:rPr sz="6480" dirty="0">
                <a:solidFill>
                  <a:schemeClr val="accent4">
                    <a:hueOff val="-461056"/>
                    <a:satOff val="4338"/>
                    <a:lumOff val="-10225"/>
                  </a:schemeClr>
                </a:solidFill>
              </a:rPr>
            </a:br>
            <a:r>
              <a:rPr dirty="0" smtClean="0"/>
              <a:t> </a:t>
            </a:r>
            <a:endParaRPr dirty="0"/>
          </a:p>
        </p:txBody>
      </p:sp>
      <p:pic>
        <p:nvPicPr>
          <p:cNvPr id="9" name="Picture 2" descr="imagef584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4453232"/>
            <a:ext cx="2047875" cy="364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762000" y="252699"/>
            <a:ext cx="7216629" cy="5267109"/>
          </a:xfrm>
          <a:prstGeom prst="rect">
            <a:avLst/>
          </a:prstGeom>
        </p:spPr>
      </p:pic>
      <p:sp>
        <p:nvSpPr>
          <p:cNvPr id="11" name="SEEDS"/>
          <p:cNvSpPr txBox="1"/>
          <p:nvPr/>
        </p:nvSpPr>
        <p:spPr>
          <a:xfrm>
            <a:off x="2527979" y="5953269"/>
            <a:ext cx="2120221" cy="1630254"/>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ctr">
            <a:spAutoFit/>
          </a:bodyPr>
          <a:lstStyle>
            <a:lvl1pPr>
              <a:defRPr sz="14400" b="0">
                <a:solidFill>
                  <a:schemeClr val="accent4">
                    <a:hueOff val="-461056"/>
                    <a:satOff val="4338"/>
                    <a:lumOff val="-10225"/>
                  </a:schemeClr>
                </a:solidFill>
                <a:latin typeface="Avenir Heavy"/>
                <a:ea typeface="Avenir Heavy"/>
                <a:cs typeface="Avenir Heavy"/>
                <a:sym typeface="Avenir Heavy"/>
              </a:defRPr>
            </a:lvl1pPr>
          </a:lstStyle>
          <a:p>
            <a:pPr>
              <a:defRPr sz="8400">
                <a:solidFill>
                  <a:schemeClr val="accent5">
                    <a:hueOff val="-82419"/>
                    <a:satOff val="-9513"/>
                    <a:lumOff val="-16343"/>
                  </a:schemeClr>
                </a:solidFill>
              </a:defRPr>
            </a:pPr>
            <a:endParaRPr sz="10125" dirty="0">
              <a:solidFill>
                <a:schemeClr val="accent6">
                  <a:lumMod val="75000"/>
                </a:schemeClr>
              </a:solidFill>
            </a:endParaRPr>
          </a:p>
        </p:txBody>
      </p:sp>
      <p:sp>
        <p:nvSpPr>
          <p:cNvPr id="3" name="TextBox 2"/>
          <p:cNvSpPr txBox="1"/>
          <p:nvPr/>
        </p:nvSpPr>
        <p:spPr>
          <a:xfrm>
            <a:off x="8140078" y="304919"/>
            <a:ext cx="879273" cy="5170646"/>
          </a:xfrm>
          <a:prstGeom prst="rect">
            <a:avLst/>
          </a:prstGeom>
          <a:noFill/>
        </p:spPr>
        <p:txBody>
          <a:bodyPr wrap="square" rtlCol="0">
            <a:spAutoFit/>
          </a:bodyPr>
          <a:lstStyle/>
          <a:p>
            <a:r>
              <a:rPr lang="en-US" sz="6600" dirty="0" smtClean="0">
                <a:solidFill>
                  <a:schemeClr val="accent6">
                    <a:lumMod val="75000"/>
                  </a:schemeClr>
                </a:solidFill>
              </a:rPr>
              <a:t>S</a:t>
            </a:r>
          </a:p>
          <a:p>
            <a:r>
              <a:rPr lang="en-US" sz="6600" dirty="0" smtClean="0">
                <a:solidFill>
                  <a:schemeClr val="accent6">
                    <a:lumMod val="75000"/>
                  </a:schemeClr>
                </a:solidFill>
              </a:rPr>
              <a:t>E</a:t>
            </a:r>
          </a:p>
          <a:p>
            <a:r>
              <a:rPr lang="en-US" sz="6600" dirty="0" smtClean="0">
                <a:solidFill>
                  <a:schemeClr val="accent6">
                    <a:lumMod val="75000"/>
                  </a:schemeClr>
                </a:solidFill>
              </a:rPr>
              <a:t>E</a:t>
            </a:r>
          </a:p>
          <a:p>
            <a:r>
              <a:rPr lang="en-US" sz="6600" dirty="0" smtClean="0">
                <a:solidFill>
                  <a:schemeClr val="accent6">
                    <a:lumMod val="75000"/>
                  </a:schemeClr>
                </a:solidFill>
              </a:rPr>
              <a:t>D</a:t>
            </a:r>
          </a:p>
          <a:p>
            <a:r>
              <a:rPr lang="en-US" sz="6600" dirty="0" smtClean="0">
                <a:solidFill>
                  <a:schemeClr val="accent6">
                    <a:lumMod val="75000"/>
                  </a:schemeClr>
                </a:solidFill>
              </a:rPr>
              <a:t>S</a:t>
            </a:r>
            <a:endParaRPr lang="en-US" sz="1100" dirty="0"/>
          </a:p>
        </p:txBody>
      </p:sp>
      <p:pic>
        <p:nvPicPr>
          <p:cNvPr id="14" name="Picture 2" descr="imagef5842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5873682"/>
            <a:ext cx="2849663" cy="506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1983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Mahealani's Pics\10.17.17\IMG_2918.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23104" y="457200"/>
            <a:ext cx="3352800" cy="4932182"/>
          </a:xfrm>
          <a:prstGeom prst="rect">
            <a:avLst/>
          </a:prstGeom>
          <a:noFill/>
          <a:ln>
            <a:noFill/>
          </a:ln>
        </p:spPr>
      </p:pic>
      <p:sp>
        <p:nvSpPr>
          <p:cNvPr id="2" name="Rectangle 1"/>
          <p:cNvSpPr/>
          <p:nvPr/>
        </p:nvSpPr>
        <p:spPr>
          <a:xfrm>
            <a:off x="5181600" y="5638800"/>
            <a:ext cx="4038600" cy="584775"/>
          </a:xfrm>
          <a:prstGeom prst="rect">
            <a:avLst/>
          </a:prstGeom>
        </p:spPr>
        <p:txBody>
          <a:bodyPr wrap="square">
            <a:spAutoFit/>
          </a:bodyPr>
          <a:lstStyle/>
          <a:p>
            <a:r>
              <a:rPr lang="en-US" sz="3200" i="1" dirty="0" smtClean="0"/>
              <a:t>Cooking with Friends</a:t>
            </a:r>
            <a:endParaRPr lang="en-US" sz="3200" i="1" dirty="0"/>
          </a:p>
        </p:txBody>
      </p:sp>
      <p:pic>
        <p:nvPicPr>
          <p:cNvPr id="4" name="Picture 3" descr="F:\Mahealani's Pics\10.17.17\IMG_2921.jpg"/>
          <p:cNvPicPr/>
          <p:nvPr/>
        </p:nvPicPr>
        <p:blipFill rotWithShape="1">
          <a:blip r:embed="rId3" cstate="print">
            <a:extLst>
              <a:ext uri="{28A0092B-C50C-407E-A947-70E740481C1C}">
                <a14:useLocalDpi xmlns:a14="http://schemas.microsoft.com/office/drawing/2010/main" val="0"/>
              </a:ext>
            </a:extLst>
          </a:blip>
          <a:srcRect l="-697" t="12303" r="-819" b="17885"/>
          <a:stretch/>
        </p:blipFill>
        <p:spPr bwMode="auto">
          <a:xfrm>
            <a:off x="152400" y="3904488"/>
            <a:ext cx="5105400" cy="2819400"/>
          </a:xfrm>
          <a:prstGeom prst="rect">
            <a:avLst/>
          </a:prstGeom>
          <a:noFill/>
          <a:ln>
            <a:noFill/>
          </a:ln>
        </p:spPr>
      </p:pic>
      <p:pic>
        <p:nvPicPr>
          <p:cNvPr id="5" name="Picture 4" descr="F:\Mahealani's Pics\10.17.17\IMG_2915.jpg"/>
          <p:cNvPicPr/>
          <p:nvPr/>
        </p:nvPicPr>
        <p:blipFill rotWithShape="1">
          <a:blip r:embed="rId4" cstate="print">
            <a:extLst>
              <a:ext uri="{28A0092B-C50C-407E-A947-70E740481C1C}">
                <a14:useLocalDpi xmlns:a14="http://schemas.microsoft.com/office/drawing/2010/main" val="0"/>
              </a:ext>
            </a:extLst>
          </a:blip>
          <a:srcRect l="3240" t="7142" b="12500"/>
          <a:stretch/>
        </p:blipFill>
        <p:spPr bwMode="auto">
          <a:xfrm>
            <a:off x="590550" y="420624"/>
            <a:ext cx="3505200" cy="3429000"/>
          </a:xfrm>
          <a:prstGeom prst="rect">
            <a:avLst/>
          </a:prstGeom>
          <a:noFill/>
          <a:ln>
            <a:noFill/>
          </a:ln>
        </p:spPr>
      </p:pic>
    </p:spTree>
    <p:extLst>
      <p:ext uri="{BB962C8B-B14F-4D97-AF65-F5344CB8AC3E}">
        <p14:creationId xmlns:p14="http://schemas.microsoft.com/office/powerpoint/2010/main" val="3731403399"/>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 y="533400"/>
            <a:ext cx="4400550" cy="5867400"/>
          </a:xfrm>
          <a:prstGeom prst="rect">
            <a:avLst/>
          </a:prstGeom>
        </p:spPr>
      </p:pic>
      <p:pic>
        <p:nvPicPr>
          <p:cNvPr id="4" name="Picture 3" descr="F:\Mahealani's Pics\10.17.17\IMG_3269.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1722120"/>
            <a:ext cx="3419856" cy="4602480"/>
          </a:xfrm>
          <a:prstGeom prst="rect">
            <a:avLst/>
          </a:prstGeom>
          <a:noFill/>
          <a:ln>
            <a:noFill/>
          </a:ln>
        </p:spPr>
      </p:pic>
      <p:sp>
        <p:nvSpPr>
          <p:cNvPr id="5" name="TextBox 4"/>
          <p:cNvSpPr txBox="1"/>
          <p:nvPr/>
        </p:nvSpPr>
        <p:spPr>
          <a:xfrm>
            <a:off x="5029200" y="609600"/>
            <a:ext cx="3595856" cy="646331"/>
          </a:xfrm>
          <a:prstGeom prst="rect">
            <a:avLst/>
          </a:prstGeom>
          <a:noFill/>
        </p:spPr>
        <p:txBody>
          <a:bodyPr wrap="none" rtlCol="0">
            <a:spAutoFit/>
          </a:bodyPr>
          <a:lstStyle/>
          <a:p>
            <a:r>
              <a:rPr lang="en-US" sz="3600" i="1" dirty="0" smtClean="0"/>
              <a:t>Cook and Learn </a:t>
            </a:r>
            <a:endParaRPr lang="en-US" sz="3600" i="1" dirty="0"/>
          </a:p>
        </p:txBody>
      </p:sp>
    </p:spTree>
    <p:extLst>
      <p:ext uri="{BB962C8B-B14F-4D97-AF65-F5344CB8AC3E}">
        <p14:creationId xmlns:p14="http://schemas.microsoft.com/office/powerpoint/2010/main" val="1541138663"/>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And connectivity, we are all able to come together and do this together. It’s a lot easier to diet and have the support of another woman as opposed to doing it on your own. The connectivity has been awesome. We’ve been bringing papayas, another girl will bring chia seeds, another girl will bring vegetables and we’ll figure out ways to make different smoothies. Each one make one. It’s been really, really awesome.…"/>
          <p:cNvSpPr txBox="1">
            <a:spLocks noGrp="1"/>
          </p:cNvSpPr>
          <p:nvPr>
            <p:ph type="title"/>
          </p:nvPr>
        </p:nvSpPr>
        <p:spPr>
          <a:xfrm>
            <a:off x="152400" y="914400"/>
            <a:ext cx="8991600" cy="5322200"/>
          </a:xfrm>
          <a:prstGeom prst="rect">
            <a:avLst/>
          </a:prstGeom>
        </p:spPr>
        <p:txBody>
          <a:bodyPr/>
          <a:lstStyle/>
          <a:p>
            <a:pPr marR="321457" algn="l" defTabSz="321457">
              <a:defRPr sz="2600" i="1">
                <a:latin typeface="Cambria"/>
                <a:ea typeface="Cambria"/>
                <a:cs typeface="Cambria"/>
                <a:sym typeface="Cambria"/>
              </a:defRPr>
            </a:pPr>
            <a:r>
              <a:rPr lang="en-US" dirty="0" smtClean="0"/>
              <a:t/>
            </a:r>
            <a:br>
              <a:rPr lang="en-US" dirty="0" smtClean="0"/>
            </a:br>
            <a:endParaRPr dirty="0">
              <a:latin typeface="Times New Roman"/>
              <a:ea typeface="Times New Roman"/>
              <a:cs typeface="Times New Roman"/>
              <a:sym typeface="Times New Roman"/>
            </a:endParaRPr>
          </a:p>
          <a:p>
            <a:pPr marR="321457" algn="l" defTabSz="321457">
              <a:defRPr sz="1200" b="1">
                <a:latin typeface="Times New Roman"/>
                <a:ea typeface="Times New Roman"/>
                <a:cs typeface="Times New Roman"/>
                <a:sym typeface="Times New Roman"/>
              </a:defRPr>
            </a:pPr>
            <a:endParaRPr dirty="0"/>
          </a:p>
        </p:txBody>
      </p:sp>
      <p:sp>
        <p:nvSpPr>
          <p:cNvPr id="2" name="Rectangle 1"/>
          <p:cNvSpPr/>
          <p:nvPr/>
        </p:nvSpPr>
        <p:spPr>
          <a:xfrm>
            <a:off x="5486400" y="685800"/>
            <a:ext cx="3657600" cy="584775"/>
          </a:xfrm>
          <a:prstGeom prst="rect">
            <a:avLst/>
          </a:prstGeom>
        </p:spPr>
        <p:txBody>
          <a:bodyPr wrap="square">
            <a:spAutoFit/>
          </a:bodyPr>
          <a:lstStyle/>
          <a:p>
            <a:pPr marR="315027" defTabSz="315027">
              <a:defRPr sz="2548" i="1">
                <a:latin typeface="Cambria"/>
                <a:ea typeface="Cambria"/>
                <a:cs typeface="Cambria"/>
                <a:sym typeface="Cambria"/>
              </a:defRPr>
            </a:pPr>
            <a:r>
              <a:rPr lang="en-US" sz="3200" dirty="0" smtClean="0">
                <a:latin typeface="Arial" panose="020B0604020202020204" pitchFamily="34" charset="0"/>
                <a:ea typeface="Times New Roman"/>
                <a:cs typeface="Arial" panose="020B0604020202020204" pitchFamily="34" charset="0"/>
                <a:sym typeface="Times New Roman"/>
              </a:rPr>
              <a:t>Melanie and Al</a:t>
            </a:r>
            <a:endParaRPr lang="en-US" sz="3200" dirty="0">
              <a:latin typeface="Arial" panose="020B0604020202020204" pitchFamily="34" charset="0"/>
              <a:ea typeface="Times New Roman"/>
              <a:cs typeface="Arial" panose="020B0604020202020204" pitchFamily="34" charset="0"/>
              <a:sym typeface="Times New Roman"/>
            </a:endParaRPr>
          </a:p>
        </p:txBody>
      </p:sp>
      <p:pic>
        <p:nvPicPr>
          <p:cNvPr id="4" name="Picture 3" descr="F:\Mahealani's Pics\10.17.17\IMG_186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76266" y="2057400"/>
            <a:ext cx="3418332" cy="3962400"/>
          </a:xfrm>
          <a:prstGeom prst="rect">
            <a:avLst/>
          </a:prstGeom>
          <a:noFill/>
          <a:ln>
            <a:no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168" y="679704"/>
            <a:ext cx="4419600" cy="4419600"/>
          </a:xfrm>
          <a:prstGeom prst="rect">
            <a:avLst/>
          </a:prstGeom>
        </p:spPr>
      </p:pic>
    </p:spTree>
    <p:extLst>
      <p:ext uri="{BB962C8B-B14F-4D97-AF65-F5344CB8AC3E}">
        <p14:creationId xmlns:p14="http://schemas.microsoft.com/office/powerpoint/2010/main" val="463526622"/>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00" y="1982420"/>
            <a:ext cx="8001000" cy="830997"/>
          </a:xfrm>
          <a:prstGeom prst="rect">
            <a:avLst/>
          </a:prstGeom>
          <a:noFill/>
        </p:spPr>
        <p:txBody>
          <a:bodyPr wrap="square" rtlCol="0">
            <a:spAutoFit/>
          </a:bodyPr>
          <a:lstStyle/>
          <a:p>
            <a:pPr marR="315027" defTabSz="315027">
              <a:defRPr sz="2548" i="1">
                <a:latin typeface="Cambria"/>
                <a:ea typeface="Cambria"/>
                <a:cs typeface="Cambria"/>
                <a:sym typeface="Cambria"/>
              </a:defRPr>
            </a:pPr>
            <a:endParaRPr lang="en-US" sz="2400" dirty="0" smtClean="0"/>
          </a:p>
          <a:p>
            <a:pPr marR="315027" defTabSz="315027">
              <a:defRPr sz="2548" i="1">
                <a:latin typeface="Times New Roman"/>
                <a:ea typeface="Times New Roman"/>
                <a:cs typeface="Times New Roman"/>
                <a:sym typeface="Times New Roman"/>
              </a:defRPr>
            </a:pPr>
            <a:endParaRPr lang="en-US" sz="2400" dirty="0">
              <a:latin typeface="Times New Roman"/>
              <a:ea typeface="Times New Roman"/>
              <a:cs typeface="Times New Roman"/>
              <a:sym typeface="Times New Roman"/>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0" y="3392120"/>
            <a:ext cx="5655733" cy="318135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482232"/>
            <a:ext cx="5334000" cy="3000375"/>
          </a:xfrm>
          <a:prstGeom prst="rect">
            <a:avLst/>
          </a:prstGeom>
        </p:spPr>
      </p:pic>
      <p:sp>
        <p:nvSpPr>
          <p:cNvPr id="5" name="TextBox 4"/>
          <p:cNvSpPr txBox="1"/>
          <p:nvPr/>
        </p:nvSpPr>
        <p:spPr>
          <a:xfrm>
            <a:off x="6096000" y="834354"/>
            <a:ext cx="2371162" cy="1569660"/>
          </a:xfrm>
          <a:prstGeom prst="rect">
            <a:avLst/>
          </a:prstGeom>
          <a:noFill/>
        </p:spPr>
        <p:txBody>
          <a:bodyPr wrap="none" rtlCol="0">
            <a:spAutoFit/>
          </a:bodyPr>
          <a:lstStyle/>
          <a:p>
            <a:r>
              <a:rPr lang="en-US" sz="3200" i="1" dirty="0" smtClean="0"/>
              <a:t>Connecting </a:t>
            </a:r>
          </a:p>
          <a:p>
            <a:r>
              <a:rPr lang="en-US" sz="3200" i="1" dirty="0" smtClean="0"/>
              <a:t>with </a:t>
            </a:r>
          </a:p>
          <a:p>
            <a:r>
              <a:rPr lang="en-US" sz="3200" i="1" dirty="0" smtClean="0"/>
              <a:t>Family </a:t>
            </a:r>
            <a:endParaRPr lang="en-US" sz="3200" i="1" dirty="0"/>
          </a:p>
        </p:txBody>
      </p:sp>
    </p:spTree>
    <p:extLst>
      <p:ext uri="{BB962C8B-B14F-4D97-AF65-F5344CB8AC3E}">
        <p14:creationId xmlns:p14="http://schemas.microsoft.com/office/powerpoint/2010/main" val="770505102"/>
      </p:ext>
    </p:extLst>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Mahealani's Pics\10.17.17\IMG_387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541377"/>
            <a:ext cx="4541520" cy="3729990"/>
          </a:xfrm>
          <a:prstGeom prst="rect">
            <a:avLst/>
          </a:prstGeom>
          <a:noFill/>
          <a:ln>
            <a:noFill/>
          </a:ln>
        </p:spPr>
      </p:pic>
      <p:sp>
        <p:nvSpPr>
          <p:cNvPr id="2" name="TextBox 1"/>
          <p:cNvSpPr txBox="1"/>
          <p:nvPr/>
        </p:nvSpPr>
        <p:spPr>
          <a:xfrm>
            <a:off x="457200" y="4419600"/>
            <a:ext cx="3505200" cy="2031325"/>
          </a:xfrm>
          <a:prstGeom prst="rect">
            <a:avLst/>
          </a:prstGeom>
          <a:noFill/>
        </p:spPr>
        <p:txBody>
          <a:bodyPr wrap="square" rtlCol="0">
            <a:spAutoFit/>
          </a:bodyPr>
          <a:lstStyle/>
          <a:p>
            <a:r>
              <a:rPr lang="en-US" dirty="0"/>
              <a:t/>
            </a:r>
            <a:br>
              <a:rPr lang="en-US" dirty="0"/>
            </a:br>
            <a:r>
              <a:rPr lang="en-US" sz="3600" i="1" dirty="0"/>
              <a:t>Hale o </a:t>
            </a:r>
            <a:r>
              <a:rPr lang="en-US" sz="3600" i="1" dirty="0" smtClean="0"/>
              <a:t>Hina Culture </a:t>
            </a:r>
          </a:p>
          <a:p>
            <a:r>
              <a:rPr lang="en-US" sz="3600" i="1" dirty="0" smtClean="0"/>
              <a:t>Gift Giving</a:t>
            </a:r>
            <a:endParaRPr lang="en-US" sz="2000" i="1" dirty="0"/>
          </a:p>
        </p:txBody>
      </p:sp>
      <p:pic>
        <p:nvPicPr>
          <p:cNvPr id="5" name="Picture 4" descr="F:\Mahealani's Pics\10.17.17\IMG_451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620101"/>
            <a:ext cx="3907536" cy="5821680"/>
          </a:xfrm>
          <a:prstGeom prst="rect">
            <a:avLst/>
          </a:prstGeom>
          <a:noFill/>
          <a:ln>
            <a:noFill/>
          </a:ln>
        </p:spPr>
      </p:pic>
    </p:spTree>
    <p:extLst>
      <p:ext uri="{BB962C8B-B14F-4D97-AF65-F5344CB8AC3E}">
        <p14:creationId xmlns:p14="http://schemas.microsoft.com/office/powerpoint/2010/main" val="2698890033"/>
      </p:ext>
    </p:extLst>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body" idx="1"/>
          </p:nvPr>
        </p:nvSpPr>
        <p:spPr>
          <a:xfrm>
            <a:off x="304800" y="381000"/>
            <a:ext cx="8610600" cy="6096002"/>
          </a:xfrm>
        </p:spPr>
        <p:txBody>
          <a:bodyPr/>
          <a:lstStyle/>
          <a:p>
            <a:pPr eaLnBrk="1" hangingPunct="1">
              <a:lnSpc>
                <a:spcPct val="80000"/>
              </a:lnSpc>
              <a:buFontTx/>
              <a:buNone/>
            </a:pPr>
            <a:endParaRPr lang="en-US" sz="2000" dirty="0" smtClean="0"/>
          </a:p>
          <a:p>
            <a:pPr eaLnBrk="1" hangingPunct="1">
              <a:lnSpc>
                <a:spcPct val="80000"/>
              </a:lnSpc>
              <a:buFontTx/>
              <a:buNone/>
            </a:pPr>
            <a:endParaRPr lang="en-US" sz="2000" dirty="0" smtClean="0"/>
          </a:p>
        </p:txBody>
      </p:sp>
      <p:sp>
        <p:nvSpPr>
          <p:cNvPr id="4" name="TextBox 3"/>
          <p:cNvSpPr txBox="1"/>
          <p:nvPr/>
        </p:nvSpPr>
        <p:spPr>
          <a:xfrm>
            <a:off x="5715000" y="685800"/>
            <a:ext cx="3048000" cy="646331"/>
          </a:xfrm>
          <a:prstGeom prst="rect">
            <a:avLst/>
          </a:prstGeom>
          <a:noFill/>
        </p:spPr>
        <p:txBody>
          <a:bodyPr wrap="square" rtlCol="0">
            <a:spAutoFit/>
          </a:bodyPr>
          <a:lstStyle/>
          <a:p>
            <a:r>
              <a:rPr lang="en-US" sz="3600" i="1" dirty="0" smtClean="0"/>
              <a:t>Ahupua`a</a:t>
            </a:r>
            <a:endParaRPr lang="en-US" sz="3600" i="1" dirty="0"/>
          </a:p>
        </p:txBody>
      </p:sp>
      <p:pic>
        <p:nvPicPr>
          <p:cNvPr id="7" name="Picture 6" descr="F:\Mahealani's Pics\10.17.17\IMG_322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6132" y="2039114"/>
            <a:ext cx="4191000" cy="4437888"/>
          </a:xfrm>
          <a:prstGeom prst="rect">
            <a:avLst/>
          </a:prstGeom>
          <a:noFill/>
          <a:ln>
            <a:noFill/>
          </a:ln>
        </p:spPr>
      </p:pic>
      <p:pic>
        <p:nvPicPr>
          <p:cNvPr id="5" name="Picture 4" descr="F:\Mahealani's Pics\10.17.17\IMG_1939.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344" y="381000"/>
            <a:ext cx="4524756" cy="6384327"/>
          </a:xfrm>
          <a:prstGeom prst="rect">
            <a:avLst/>
          </a:prstGeom>
          <a:noFill/>
          <a:ln>
            <a:noFill/>
          </a:ln>
        </p:spPr>
      </p:pic>
    </p:spTree>
    <p:extLst>
      <p:ext uri="{BB962C8B-B14F-4D97-AF65-F5344CB8AC3E}">
        <p14:creationId xmlns:p14="http://schemas.microsoft.com/office/powerpoint/2010/main" val="4542869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noChangeArrowheads="1"/>
          </p:cNvSpPr>
          <p:nvPr>
            <p:ph type="body" idx="1"/>
          </p:nvPr>
        </p:nvSpPr>
        <p:spPr>
          <a:xfrm>
            <a:off x="304800" y="381000"/>
            <a:ext cx="8610600" cy="6096002"/>
          </a:xfrm>
        </p:spPr>
        <p:txBody>
          <a:bodyPr/>
          <a:lstStyle/>
          <a:p>
            <a:pPr marL="0" indent="0" algn="ctr">
              <a:buNone/>
            </a:pPr>
            <a:endParaRPr lang="en-US" sz="6600" dirty="0" smtClean="0"/>
          </a:p>
          <a:p>
            <a:pPr eaLnBrk="1" hangingPunct="1">
              <a:lnSpc>
                <a:spcPct val="80000"/>
              </a:lnSpc>
              <a:buFontTx/>
              <a:buNone/>
            </a:pPr>
            <a:endParaRPr lang="en-US" sz="2000" dirty="0" smtClean="0"/>
          </a:p>
          <a:p>
            <a:pPr eaLnBrk="1" hangingPunct="1">
              <a:lnSpc>
                <a:spcPct val="80000"/>
              </a:lnSpc>
              <a:buFontTx/>
              <a:buNone/>
            </a:pPr>
            <a:endParaRPr lang="en-US" sz="2000" dirty="0" smtClean="0"/>
          </a:p>
        </p:txBody>
      </p:sp>
      <p:pic>
        <p:nvPicPr>
          <p:cNvPr id="2" name="Picture 1"/>
          <p:cNvPicPr>
            <a:picLocks noChangeAspect="1"/>
          </p:cNvPicPr>
          <p:nvPr/>
        </p:nvPicPr>
        <p:blipFill>
          <a:blip r:embed="rId3"/>
          <a:stretch>
            <a:fillRect/>
          </a:stretch>
        </p:blipFill>
        <p:spPr>
          <a:xfrm>
            <a:off x="-191786" y="-62109"/>
            <a:ext cx="9527572" cy="6982218"/>
          </a:xfrm>
          <a:prstGeom prst="rect">
            <a:avLst/>
          </a:prstGeom>
        </p:spPr>
      </p:pic>
      <p:sp>
        <p:nvSpPr>
          <p:cNvPr id="3" name="TextBox 2"/>
          <p:cNvSpPr txBox="1"/>
          <p:nvPr/>
        </p:nvSpPr>
        <p:spPr>
          <a:xfrm>
            <a:off x="3733800" y="405384"/>
            <a:ext cx="1524000" cy="276999"/>
          </a:xfrm>
          <a:prstGeom prst="rect">
            <a:avLst/>
          </a:prstGeom>
          <a:noFill/>
        </p:spPr>
        <p:txBody>
          <a:bodyPr wrap="square" rtlCol="0">
            <a:spAutoFit/>
          </a:bodyPr>
          <a:lstStyle/>
          <a:p>
            <a:r>
              <a:rPr lang="en-US" sz="1200" dirty="0" smtClean="0">
                <a:solidFill>
                  <a:schemeClr val="tx1">
                    <a:lumMod val="75000"/>
                    <a:lumOff val="25000"/>
                  </a:schemeClr>
                </a:solidFill>
                <a:latin typeface="Comic Sans MS" panose="030F0702030302020204" pitchFamily="66" charset="0"/>
              </a:rPr>
              <a:t>Ko`olaupok</a:t>
            </a:r>
            <a:r>
              <a:rPr lang="en-US" sz="1100" dirty="0" smtClean="0">
                <a:solidFill>
                  <a:schemeClr val="tx1">
                    <a:lumMod val="75000"/>
                    <a:lumOff val="25000"/>
                  </a:schemeClr>
                </a:solidFill>
                <a:latin typeface="Comic Sans MS" panose="030F0702030302020204" pitchFamily="66" charset="0"/>
              </a:rPr>
              <a:t>o</a:t>
            </a:r>
            <a:endParaRPr lang="en-US" sz="1100" dirty="0">
              <a:solidFill>
                <a:schemeClr val="tx1">
                  <a:lumMod val="75000"/>
                  <a:lumOff val="25000"/>
                </a:schemeClr>
              </a:solidFill>
              <a:latin typeface="Comic Sans MS" panose="030F0702030302020204" pitchFamily="66" charset="0"/>
            </a:endParaRPr>
          </a:p>
        </p:txBody>
      </p:sp>
    </p:spTree>
    <p:extLst>
      <p:ext uri="{BB962C8B-B14F-4D97-AF65-F5344CB8AC3E}">
        <p14:creationId xmlns:p14="http://schemas.microsoft.com/office/powerpoint/2010/main" val="153127077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543550" y="304800"/>
            <a:ext cx="3389376" cy="923330"/>
          </a:xfrm>
          <a:prstGeom prst="rect">
            <a:avLst/>
          </a:prstGeom>
          <a:noFill/>
        </p:spPr>
        <p:txBody>
          <a:bodyPr wrap="square" rtlCol="0">
            <a:spAutoFit/>
          </a:bodyPr>
          <a:lstStyle/>
          <a:p>
            <a:pPr algn="ctr"/>
            <a:r>
              <a:rPr lang="en-US" dirty="0" smtClean="0"/>
              <a:t>Video</a:t>
            </a:r>
            <a:r>
              <a:rPr lang="en-US" dirty="0"/>
              <a:t/>
            </a:r>
            <a:br>
              <a:rPr lang="en-US" dirty="0"/>
            </a:br>
            <a:r>
              <a:rPr lang="en-US" sz="3600" i="1" dirty="0" smtClean="0"/>
              <a:t>Na Wahine `</a:t>
            </a:r>
            <a:r>
              <a:rPr lang="en-US" sz="3600" i="1" dirty="0" err="1" smtClean="0"/>
              <a:t>Ui</a:t>
            </a:r>
            <a:endParaRPr lang="en-US" sz="2000" i="1"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3581400"/>
            <a:ext cx="4572000" cy="303989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4752975" y="1952625"/>
            <a:ext cx="4648200" cy="3486150"/>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000" y="304800"/>
            <a:ext cx="4800600" cy="3191888"/>
          </a:xfrm>
          <a:prstGeom prst="rect">
            <a:avLst/>
          </a:prstGeom>
        </p:spPr>
      </p:pic>
      <p:sp>
        <p:nvSpPr>
          <p:cNvPr id="4" name="TextBox 3">
            <a:hlinkClick r:id="rId5" action="ppaction://hlinksldjump"/>
          </p:cNvPr>
          <p:cNvSpPr txBox="1"/>
          <p:nvPr/>
        </p:nvSpPr>
        <p:spPr>
          <a:xfrm>
            <a:off x="5181600" y="6068568"/>
            <a:ext cx="3790950" cy="276999"/>
          </a:xfrm>
          <a:prstGeom prst="rect">
            <a:avLst/>
          </a:prstGeom>
          <a:noFill/>
        </p:spPr>
        <p:txBody>
          <a:bodyPr wrap="square" rtlCol="0">
            <a:spAutoFit/>
          </a:bodyPr>
          <a:lstStyle/>
          <a:p>
            <a:r>
              <a:rPr lang="en-US" sz="1200" dirty="0"/>
              <a:t>https://youtu.be/cUuUMl5cWiM</a:t>
            </a:r>
          </a:p>
        </p:txBody>
      </p:sp>
    </p:spTree>
    <p:extLst>
      <p:ext uri="{BB962C8B-B14F-4D97-AF65-F5344CB8AC3E}">
        <p14:creationId xmlns:p14="http://schemas.microsoft.com/office/powerpoint/2010/main" val="135015408"/>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Exercise promotes feelings of balance"/>
          <p:cNvSpPr txBox="1">
            <a:spLocks noGrp="1"/>
          </p:cNvSpPr>
          <p:nvPr>
            <p:ph type="title"/>
          </p:nvPr>
        </p:nvSpPr>
        <p:spPr>
          <a:prstGeom prst="rect">
            <a:avLst/>
          </a:prstGeom>
        </p:spPr>
        <p:txBody>
          <a:bodyPr/>
          <a:lstStyle>
            <a:lvl1pPr marR="457200" defTabSz="457200">
              <a:defRPr sz="4000" b="1">
                <a:solidFill>
                  <a:schemeClr val="accent1"/>
                </a:solidFill>
                <a:latin typeface="Cambria"/>
                <a:ea typeface="Cambria"/>
                <a:cs typeface="Cambria"/>
                <a:sym typeface="Cambria"/>
              </a:defRPr>
            </a:lvl1pPr>
          </a:lstStyle>
          <a:p>
            <a:endParaRPr b="0" dirty="0">
              <a:solidFill>
                <a:schemeClr val="tx1">
                  <a:lumMod val="95000"/>
                  <a:lumOff val="5000"/>
                </a:schemeClr>
              </a:solidFill>
              <a:latin typeface="Times New Roman"/>
              <a:ea typeface="Times New Roman"/>
              <a:cs typeface="Times New Roman"/>
              <a:sym typeface="Times New Roman"/>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28" y="990600"/>
            <a:ext cx="9144000" cy="5143501"/>
          </a:xfrm>
          <a:prstGeom prst="rect">
            <a:avLst/>
          </a:prstGeom>
        </p:spPr>
      </p:pic>
      <p:sp>
        <p:nvSpPr>
          <p:cNvPr id="4" name="TextBox 3"/>
          <p:cNvSpPr txBox="1"/>
          <p:nvPr/>
        </p:nvSpPr>
        <p:spPr>
          <a:xfrm>
            <a:off x="762000" y="321978"/>
            <a:ext cx="7315200" cy="584775"/>
          </a:xfrm>
          <a:prstGeom prst="rect">
            <a:avLst/>
          </a:prstGeom>
          <a:noFill/>
        </p:spPr>
        <p:txBody>
          <a:bodyPr wrap="square" rtlCol="0">
            <a:spAutoFit/>
          </a:bodyPr>
          <a:lstStyle/>
          <a:p>
            <a:pPr algn="ctr"/>
            <a:r>
              <a:rPr lang="en-US" sz="3200" dirty="0" smtClean="0"/>
              <a:t>Mahalo for Supporting our Efforts!</a:t>
            </a:r>
            <a:endParaRPr lang="en-US" sz="32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9336" y="5489975"/>
            <a:ext cx="2700528" cy="1116077"/>
          </a:xfrm>
          <a:prstGeom prst="rect">
            <a:avLst/>
          </a:prstGeom>
        </p:spPr>
      </p:pic>
      <p:sp>
        <p:nvSpPr>
          <p:cNvPr id="3" name="TextBox 2"/>
          <p:cNvSpPr txBox="1"/>
          <p:nvPr/>
        </p:nvSpPr>
        <p:spPr>
          <a:xfrm>
            <a:off x="-33528" y="5105400"/>
            <a:ext cx="3459480" cy="1384995"/>
          </a:xfrm>
          <a:prstGeom prst="rect">
            <a:avLst/>
          </a:prstGeom>
          <a:noFill/>
        </p:spPr>
        <p:txBody>
          <a:bodyPr wrap="square" rtlCol="0">
            <a:spAutoFit/>
          </a:bodyPr>
          <a:lstStyle/>
          <a:p>
            <a:pPr marL="285750" lvl="0" indent="-285750">
              <a:buFont typeface="Arial" panose="020B0604020202020204" pitchFamily="34" charset="0"/>
              <a:buChar char="•"/>
            </a:pPr>
            <a:r>
              <a:rPr lang="en-US" sz="1400" dirty="0"/>
              <a:t>Cooke Foundation, Ltd.</a:t>
            </a:r>
          </a:p>
          <a:p>
            <a:pPr marL="285750" lvl="0" indent="-285750">
              <a:buFont typeface="Arial" panose="020B0604020202020204" pitchFamily="34" charset="0"/>
              <a:buChar char="•"/>
            </a:pPr>
            <a:r>
              <a:rPr lang="en-US" sz="1400" dirty="0"/>
              <a:t>Consuelo Alger Foundation</a:t>
            </a:r>
          </a:p>
          <a:p>
            <a:pPr marL="285750" lvl="0" indent="-285750">
              <a:buFont typeface="Arial" panose="020B0604020202020204" pitchFamily="34" charset="0"/>
              <a:buChar char="•"/>
            </a:pPr>
            <a:r>
              <a:rPr lang="en-US" sz="1400" dirty="0"/>
              <a:t>First Presbyterian – G.I.F.T.</a:t>
            </a:r>
          </a:p>
          <a:p>
            <a:pPr marL="285750" lvl="0" indent="-285750">
              <a:buFont typeface="Arial" panose="020B0604020202020204" pitchFamily="34" charset="0"/>
              <a:buChar char="•"/>
            </a:pPr>
            <a:r>
              <a:rPr lang="en-US" sz="1400" dirty="0"/>
              <a:t>G.N. Wilcox Trust</a:t>
            </a:r>
          </a:p>
          <a:p>
            <a:pPr marL="285750" lvl="0" indent="-285750">
              <a:buFont typeface="Arial" panose="020B0604020202020204" pitchFamily="34" charset="0"/>
              <a:buChar char="•"/>
            </a:pPr>
            <a:r>
              <a:rPr lang="en-US" sz="1400" dirty="0"/>
              <a:t>Harris United Methodist Church</a:t>
            </a:r>
          </a:p>
          <a:p>
            <a:pPr marL="285750" lvl="0" indent="-285750">
              <a:buFont typeface="Arial" panose="020B0604020202020204" pitchFamily="34" charset="0"/>
              <a:buChar char="•"/>
            </a:pPr>
            <a:r>
              <a:rPr lang="en-US" sz="1400" dirty="0"/>
              <a:t>HMSA </a:t>
            </a:r>
            <a:r>
              <a:rPr lang="en-US" sz="1400" dirty="0" smtClean="0"/>
              <a:t>Foundation</a:t>
            </a:r>
            <a:endParaRPr lang="en-US" sz="1400" dirty="0"/>
          </a:p>
        </p:txBody>
      </p:sp>
      <p:sp>
        <p:nvSpPr>
          <p:cNvPr id="7" name="TextBox 6"/>
          <p:cNvSpPr txBox="1"/>
          <p:nvPr/>
        </p:nvSpPr>
        <p:spPr>
          <a:xfrm>
            <a:off x="6195621" y="4980563"/>
            <a:ext cx="2981907" cy="1877437"/>
          </a:xfrm>
          <a:prstGeom prst="rect">
            <a:avLst/>
          </a:prstGeom>
          <a:noFill/>
        </p:spPr>
        <p:txBody>
          <a:bodyPr wrap="none" rtlCol="0">
            <a:spAutoFit/>
          </a:bodyPr>
          <a:lstStyle/>
          <a:p>
            <a:pPr marL="285750" indent="-285750">
              <a:buFont typeface="Arial" panose="020B0604020202020204" pitchFamily="34" charset="0"/>
              <a:buChar char="•"/>
            </a:pPr>
            <a:r>
              <a:rPr lang="en-US" sz="1400" dirty="0"/>
              <a:t>H.T. Hayashi Foundation</a:t>
            </a:r>
          </a:p>
          <a:p>
            <a:pPr marL="285750" lvl="0" indent="-285750">
              <a:buFont typeface="Arial" panose="020B0604020202020204" pitchFamily="34" charset="0"/>
              <a:buChar char="•"/>
            </a:pPr>
            <a:r>
              <a:rPr lang="en-US" sz="1400" dirty="0" smtClean="0"/>
              <a:t>Office </a:t>
            </a:r>
            <a:r>
              <a:rPr lang="en-US" sz="1400" dirty="0"/>
              <a:t>of Hawaiian Affairs</a:t>
            </a:r>
          </a:p>
          <a:p>
            <a:pPr marL="285750" lvl="0" indent="-285750">
              <a:buFont typeface="Arial" panose="020B0604020202020204" pitchFamily="34" charset="0"/>
              <a:buChar char="•"/>
            </a:pPr>
            <a:r>
              <a:rPr lang="en-US" sz="1400" dirty="0"/>
              <a:t>Queen </a:t>
            </a:r>
            <a:r>
              <a:rPr lang="en-US" sz="1400" dirty="0" err="1"/>
              <a:t>Liliukalani</a:t>
            </a:r>
            <a:r>
              <a:rPr lang="en-US" sz="1400" dirty="0"/>
              <a:t> Trust </a:t>
            </a:r>
          </a:p>
          <a:p>
            <a:pPr marL="285750" lvl="0" indent="-285750">
              <a:buFont typeface="Arial" panose="020B0604020202020204" pitchFamily="34" charset="0"/>
              <a:buChar char="•"/>
            </a:pPr>
            <a:r>
              <a:rPr lang="en-US" sz="1400" dirty="0"/>
              <a:t>Rotary Club of Honolulu </a:t>
            </a:r>
          </a:p>
          <a:p>
            <a:pPr marL="285750" lvl="0" indent="-285750">
              <a:buFont typeface="Arial" panose="020B0604020202020204" pitchFamily="34" charset="0"/>
              <a:buChar char="•"/>
            </a:pPr>
            <a:r>
              <a:rPr lang="en-US" sz="1400" dirty="0"/>
              <a:t>Rotary Club of Honolulu Sunset</a:t>
            </a:r>
          </a:p>
          <a:p>
            <a:pPr marL="285750" lvl="0" indent="-285750">
              <a:buFont typeface="Arial" panose="020B0604020202020204" pitchFamily="34" charset="0"/>
              <a:buChar char="•"/>
            </a:pPr>
            <a:r>
              <a:rPr lang="en-US" sz="1400" dirty="0"/>
              <a:t>Waikiki Health Center</a:t>
            </a:r>
          </a:p>
          <a:p>
            <a:pPr marL="285750" lvl="0" indent="-285750">
              <a:buFont typeface="Arial" panose="020B0604020202020204" pitchFamily="34" charset="0"/>
              <a:buChar char="•"/>
            </a:pPr>
            <a:r>
              <a:rPr lang="en-US" sz="1400" dirty="0" smtClean="0"/>
              <a:t>Women’s </a:t>
            </a:r>
            <a:r>
              <a:rPr lang="en-US" sz="1400" dirty="0"/>
              <a:t>Fund of Hawaii</a:t>
            </a:r>
          </a:p>
          <a:p>
            <a:endParaRPr lang="en-US" dirty="0"/>
          </a:p>
        </p:txBody>
      </p:sp>
    </p:spTree>
    <p:extLst>
      <p:ext uri="{BB962C8B-B14F-4D97-AF65-F5344CB8AC3E}">
        <p14:creationId xmlns:p14="http://schemas.microsoft.com/office/powerpoint/2010/main" val="1039792204"/>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53.1% Native Hawaiian…"/>
          <p:cNvSpPr txBox="1">
            <a:spLocks noGrp="1"/>
          </p:cNvSpPr>
          <p:nvPr>
            <p:ph type="body" idx="1"/>
          </p:nvPr>
        </p:nvSpPr>
        <p:spPr>
          <a:xfrm>
            <a:off x="0" y="304800"/>
            <a:ext cx="9067799" cy="6019800"/>
          </a:xfrm>
          <a:prstGeom prst="rect">
            <a:avLst/>
          </a:prstGeom>
        </p:spPr>
        <p:txBody>
          <a:bodyPr/>
          <a:lstStyle/>
          <a:p>
            <a:pPr marL="0" indent="0" algn="ctr">
              <a:buNone/>
              <a:defRPr>
                <a:solidFill>
                  <a:schemeClr val="accent1"/>
                </a:solidFill>
              </a:defRPr>
            </a:pPr>
            <a:endParaRPr lang="en-US" sz="4400" dirty="0" smtClean="0">
              <a:solidFill>
                <a:schemeClr val="tx1">
                  <a:lumMod val="95000"/>
                  <a:lumOff val="5000"/>
                </a:schemeClr>
              </a:solidFill>
            </a:endParaRPr>
          </a:p>
          <a:p>
            <a:pPr marL="0" indent="0" algn="ctr">
              <a:buNone/>
              <a:defRPr>
                <a:solidFill>
                  <a:schemeClr val="accent1"/>
                </a:solidFill>
              </a:defRPr>
            </a:pPr>
            <a:r>
              <a:rPr lang="en-US" sz="4400" dirty="0" smtClean="0">
                <a:solidFill>
                  <a:schemeClr val="tx1">
                    <a:lumMod val="95000"/>
                    <a:lumOff val="5000"/>
                  </a:schemeClr>
                </a:solidFill>
              </a:rPr>
              <a:t>Additional SEEDS Info/data</a:t>
            </a:r>
          </a:p>
          <a:p>
            <a:pPr marL="0" indent="0" algn="ctr">
              <a:buNone/>
              <a:defRPr>
                <a:solidFill>
                  <a:schemeClr val="accent1"/>
                </a:solidFill>
              </a:defRPr>
            </a:pPr>
            <a:endParaRPr lang="en-US" sz="4400" dirty="0" smtClean="0">
              <a:solidFill>
                <a:schemeClr val="tx1">
                  <a:lumMod val="95000"/>
                  <a:lumOff val="5000"/>
                </a:schemeClr>
              </a:solidFill>
            </a:endParaRPr>
          </a:p>
          <a:p>
            <a:pPr marL="0" indent="0" algn="ctr">
              <a:buNone/>
              <a:defRPr>
                <a:solidFill>
                  <a:schemeClr val="accent1"/>
                </a:solidFill>
              </a:defRPr>
            </a:pPr>
            <a:r>
              <a:rPr lang="en-US" sz="4800" dirty="0" smtClean="0">
                <a:solidFill>
                  <a:schemeClr val="tx1">
                    <a:lumMod val="95000"/>
                    <a:lumOff val="5000"/>
                  </a:schemeClr>
                </a:solidFill>
              </a:rPr>
              <a:t>Planning, Development, Results</a:t>
            </a:r>
            <a:endParaRPr lang="en-US" sz="4800" dirty="0" smtClean="0">
              <a:solidFill>
                <a:schemeClr val="tx1">
                  <a:lumMod val="95000"/>
                  <a:lumOff val="5000"/>
                </a:schemeClr>
              </a:solidFill>
            </a:endParaRPr>
          </a:p>
          <a:p>
            <a:pPr marL="0" indent="0">
              <a:buNone/>
              <a:defRPr>
                <a:solidFill>
                  <a:schemeClr val="accent1"/>
                </a:solidFill>
              </a:defRPr>
            </a:pPr>
            <a:endParaRPr lang="en-US" sz="1800" dirty="0" smtClean="0">
              <a:solidFill>
                <a:schemeClr val="tx1">
                  <a:lumMod val="95000"/>
                  <a:lumOff val="5000"/>
                </a:schemeClr>
              </a:solidFill>
            </a:endParaRPr>
          </a:p>
          <a:p>
            <a:pPr marL="0" indent="0">
              <a:buNone/>
              <a:defRPr>
                <a:solidFill>
                  <a:schemeClr val="accent1"/>
                </a:solidFill>
              </a:defRPr>
            </a:pPr>
            <a:endParaRPr lang="en-US" dirty="0">
              <a:solidFill>
                <a:schemeClr val="tx1">
                  <a:lumMod val="95000"/>
                  <a:lumOff val="5000"/>
                </a:schemeClr>
              </a:solidFill>
            </a:endParaRPr>
          </a:p>
          <a:p>
            <a:pPr marL="0" indent="0">
              <a:buNone/>
              <a:defRPr>
                <a:solidFill>
                  <a:schemeClr val="accent1"/>
                </a:solidFill>
              </a:defRPr>
            </a:pPr>
            <a:endParaRPr dirty="0">
              <a:solidFill>
                <a:schemeClr val="tx1">
                  <a:lumMod val="95000"/>
                  <a:lumOff val="5000"/>
                </a:schemeClr>
              </a:solidFill>
            </a:endParaRPr>
          </a:p>
        </p:txBody>
      </p:sp>
    </p:spTree>
    <p:extLst>
      <p:ext uri="{BB962C8B-B14F-4D97-AF65-F5344CB8AC3E}">
        <p14:creationId xmlns:p14="http://schemas.microsoft.com/office/powerpoint/2010/main" val="836319082"/>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53.1% Native Hawaiian…"/>
          <p:cNvSpPr txBox="1">
            <a:spLocks noGrp="1"/>
          </p:cNvSpPr>
          <p:nvPr>
            <p:ph type="body" idx="1"/>
          </p:nvPr>
        </p:nvSpPr>
        <p:spPr>
          <a:xfrm>
            <a:off x="106681" y="152400"/>
            <a:ext cx="9067799" cy="6096000"/>
          </a:xfrm>
          <a:prstGeom prst="rect">
            <a:avLst/>
          </a:prstGeom>
        </p:spPr>
        <p:txBody>
          <a:bodyPr/>
          <a:lstStyle/>
          <a:p>
            <a:pPr marL="0" indent="0" algn="ctr">
              <a:buNone/>
              <a:defRPr>
                <a:solidFill>
                  <a:schemeClr val="accent1"/>
                </a:solidFill>
              </a:defRPr>
            </a:pPr>
            <a:endParaRPr lang="en-US" sz="4400" dirty="0" smtClean="0">
              <a:solidFill>
                <a:schemeClr val="tx1">
                  <a:lumMod val="95000"/>
                  <a:lumOff val="5000"/>
                </a:schemeClr>
              </a:solidFill>
            </a:endParaRPr>
          </a:p>
          <a:p>
            <a:pPr marL="0" indent="0" algn="ctr">
              <a:buNone/>
              <a:defRPr>
                <a:solidFill>
                  <a:schemeClr val="accent1"/>
                </a:solidFill>
              </a:defRPr>
            </a:pPr>
            <a:r>
              <a:rPr lang="en-US" sz="4400" dirty="0" smtClean="0">
                <a:solidFill>
                  <a:schemeClr val="tx1">
                    <a:lumMod val="95000"/>
                    <a:lumOff val="5000"/>
                  </a:schemeClr>
                </a:solidFill>
              </a:rPr>
              <a:t>Day One</a:t>
            </a:r>
          </a:p>
          <a:p>
            <a:pPr marL="0" indent="0" algn="ctr">
              <a:buNone/>
              <a:defRPr>
                <a:solidFill>
                  <a:schemeClr val="accent1"/>
                </a:solidFill>
              </a:defRPr>
            </a:pPr>
            <a:endParaRPr lang="en-US" sz="2400" dirty="0" smtClean="0">
              <a:solidFill>
                <a:schemeClr val="tx1">
                  <a:lumMod val="95000"/>
                  <a:lumOff val="5000"/>
                </a:schemeClr>
              </a:solidFill>
            </a:endParaRPr>
          </a:p>
          <a:p>
            <a:r>
              <a:rPr lang="en-US" dirty="0" smtClean="0"/>
              <a:t>Women arrive from prison wearing </a:t>
            </a:r>
            <a:r>
              <a:rPr lang="en-US" dirty="0"/>
              <a:t>blue worn out tee </a:t>
            </a:r>
            <a:r>
              <a:rPr lang="en-US" dirty="0" smtClean="0"/>
              <a:t>shirts, </a:t>
            </a:r>
            <a:r>
              <a:rPr lang="en-US" dirty="0"/>
              <a:t>gray </a:t>
            </a:r>
            <a:r>
              <a:rPr lang="en-US" dirty="0" smtClean="0"/>
              <a:t>over-sized shorts, </a:t>
            </a:r>
            <a:r>
              <a:rPr lang="en-US" dirty="0"/>
              <a:t>sometimes </a:t>
            </a:r>
            <a:r>
              <a:rPr lang="en-US" dirty="0" smtClean="0"/>
              <a:t>that’s </a:t>
            </a:r>
            <a:r>
              <a:rPr lang="en-US" dirty="0"/>
              <a:t>all they have</a:t>
            </a:r>
          </a:p>
          <a:p>
            <a:pPr lvl="0"/>
            <a:r>
              <a:rPr lang="en-US" dirty="0" smtClean="0"/>
              <a:t>Others carry a </a:t>
            </a:r>
            <a:r>
              <a:rPr lang="en-US" dirty="0"/>
              <a:t>black </a:t>
            </a:r>
            <a:r>
              <a:rPr lang="en-US" dirty="0" smtClean="0"/>
              <a:t>plastic trash </a:t>
            </a:r>
            <a:r>
              <a:rPr lang="en-US" dirty="0"/>
              <a:t>bag liner </a:t>
            </a:r>
            <a:r>
              <a:rPr lang="en-US" dirty="0" smtClean="0"/>
              <a:t>holding </a:t>
            </a:r>
            <a:r>
              <a:rPr lang="en-US" dirty="0"/>
              <a:t>the </a:t>
            </a:r>
            <a:r>
              <a:rPr lang="en-US" dirty="0" smtClean="0"/>
              <a:t>rest </a:t>
            </a:r>
            <a:r>
              <a:rPr lang="en-US" dirty="0"/>
              <a:t>of their </a:t>
            </a:r>
            <a:r>
              <a:rPr lang="en-US" dirty="0" smtClean="0"/>
              <a:t>personal property</a:t>
            </a:r>
            <a:endParaRPr lang="en-US" dirty="0"/>
          </a:p>
          <a:p>
            <a:pPr lvl="0"/>
            <a:r>
              <a:rPr lang="en-US" dirty="0" smtClean="0"/>
              <a:t>They all carry </a:t>
            </a:r>
            <a:r>
              <a:rPr lang="en-US" dirty="0"/>
              <a:t>their old memories, experiences, and old </a:t>
            </a:r>
            <a:r>
              <a:rPr lang="en-US" dirty="0" smtClean="0"/>
              <a:t>“version </a:t>
            </a:r>
            <a:r>
              <a:rPr lang="en-US" dirty="0"/>
              <a:t>of </a:t>
            </a:r>
            <a:r>
              <a:rPr lang="en-US" dirty="0" smtClean="0"/>
              <a:t>normal”</a:t>
            </a:r>
            <a:endParaRPr lang="en-US" dirty="0"/>
          </a:p>
        </p:txBody>
      </p:sp>
    </p:spTree>
    <p:extLst>
      <p:ext uri="{BB962C8B-B14F-4D97-AF65-F5344CB8AC3E}">
        <p14:creationId xmlns:p14="http://schemas.microsoft.com/office/powerpoint/2010/main" val="1599864635"/>
      </p:ext>
    </p:extLst>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53.1% Native Hawaiian…"/>
          <p:cNvSpPr txBox="1">
            <a:spLocks noGrp="1"/>
          </p:cNvSpPr>
          <p:nvPr>
            <p:ph type="body" idx="1"/>
          </p:nvPr>
        </p:nvSpPr>
        <p:spPr>
          <a:xfrm>
            <a:off x="0" y="304800"/>
            <a:ext cx="9067799" cy="6019800"/>
          </a:xfrm>
          <a:prstGeom prst="rect">
            <a:avLst/>
          </a:prstGeom>
        </p:spPr>
        <p:txBody>
          <a:bodyPr/>
          <a:lstStyle/>
          <a:p>
            <a:pPr marL="0" indent="0" algn="ctr">
              <a:buNone/>
              <a:defRPr>
                <a:solidFill>
                  <a:schemeClr val="accent1"/>
                </a:solidFill>
              </a:defRPr>
            </a:pPr>
            <a:r>
              <a:rPr lang="en-US" sz="4400" dirty="0" smtClean="0">
                <a:solidFill>
                  <a:schemeClr val="tx1">
                    <a:lumMod val="95000"/>
                    <a:lumOff val="5000"/>
                  </a:schemeClr>
                </a:solidFill>
              </a:rPr>
              <a:t>Planning and Development</a:t>
            </a:r>
          </a:p>
          <a:p>
            <a:pPr marL="0" indent="0">
              <a:buNone/>
              <a:defRPr>
                <a:solidFill>
                  <a:schemeClr val="accent1"/>
                </a:solidFill>
              </a:defRPr>
            </a:pPr>
            <a:endParaRPr lang="en-US" sz="1800" dirty="0" smtClean="0">
              <a:solidFill>
                <a:schemeClr val="tx1">
                  <a:lumMod val="95000"/>
                  <a:lumOff val="5000"/>
                </a:schemeClr>
              </a:solidFill>
            </a:endParaRPr>
          </a:p>
          <a:p>
            <a:pPr>
              <a:defRPr>
                <a:solidFill>
                  <a:schemeClr val="accent1"/>
                </a:solidFill>
              </a:defRPr>
            </a:pPr>
            <a:r>
              <a:rPr lang="en-US" sz="2800" dirty="0" smtClean="0">
                <a:solidFill>
                  <a:schemeClr val="tx1">
                    <a:lumMod val="95000"/>
                    <a:lumOff val="5000"/>
                  </a:schemeClr>
                </a:solidFill>
              </a:rPr>
              <a:t>Collaborative planning with women was built in</a:t>
            </a:r>
          </a:p>
          <a:p>
            <a:pPr>
              <a:defRPr>
                <a:solidFill>
                  <a:schemeClr val="accent1"/>
                </a:solidFill>
              </a:defRPr>
            </a:pPr>
            <a:r>
              <a:rPr lang="en-US" sz="2800" dirty="0" smtClean="0">
                <a:solidFill>
                  <a:schemeClr val="tx1">
                    <a:lumMod val="95000"/>
                    <a:lumOff val="5000"/>
                  </a:schemeClr>
                </a:solidFill>
              </a:rPr>
              <a:t>They helped shape the entire initiative</a:t>
            </a:r>
            <a:endParaRPr sz="2800" dirty="0">
              <a:solidFill>
                <a:schemeClr val="tx1">
                  <a:lumMod val="95000"/>
                  <a:lumOff val="5000"/>
                </a:schemeClr>
              </a:solidFill>
            </a:endParaRPr>
          </a:p>
          <a:p>
            <a:pPr>
              <a:defRPr>
                <a:solidFill>
                  <a:schemeClr val="accent1"/>
                </a:solidFill>
              </a:defRPr>
            </a:pPr>
            <a:r>
              <a:rPr lang="en-US" sz="2800" dirty="0" smtClean="0">
                <a:solidFill>
                  <a:schemeClr val="tx1">
                    <a:lumMod val="95000"/>
                    <a:lumOff val="5000"/>
                  </a:schemeClr>
                </a:solidFill>
              </a:rPr>
              <a:t>Developed a leadership positon, resident leaders orient new women</a:t>
            </a:r>
          </a:p>
          <a:p>
            <a:pPr>
              <a:defRPr>
                <a:solidFill>
                  <a:schemeClr val="accent1"/>
                </a:solidFill>
              </a:defRPr>
            </a:pPr>
            <a:r>
              <a:rPr lang="en-US" sz="2800" dirty="0" smtClean="0">
                <a:solidFill>
                  <a:schemeClr val="tx1">
                    <a:lumMod val="95000"/>
                    <a:lumOff val="5000"/>
                  </a:schemeClr>
                </a:solidFill>
              </a:rPr>
              <a:t>Incorporated check-ins with case managers during bi-monthly follow ups</a:t>
            </a:r>
          </a:p>
          <a:p>
            <a:pPr>
              <a:defRPr>
                <a:solidFill>
                  <a:schemeClr val="accent1"/>
                </a:solidFill>
              </a:defRPr>
            </a:pPr>
            <a:r>
              <a:rPr lang="en-US" sz="2800" dirty="0">
                <a:solidFill>
                  <a:schemeClr val="tx1">
                    <a:lumMod val="95000"/>
                    <a:lumOff val="5000"/>
                  </a:schemeClr>
                </a:solidFill>
              </a:rPr>
              <a:t>Developed a simple survey tool to collect </a:t>
            </a:r>
            <a:r>
              <a:rPr lang="en-US" sz="2800" dirty="0" smtClean="0">
                <a:solidFill>
                  <a:schemeClr val="tx1">
                    <a:lumMod val="95000"/>
                    <a:lumOff val="5000"/>
                  </a:schemeClr>
                </a:solidFill>
              </a:rPr>
              <a:t>data</a:t>
            </a:r>
          </a:p>
          <a:p>
            <a:pPr>
              <a:defRPr>
                <a:solidFill>
                  <a:schemeClr val="accent1"/>
                </a:solidFill>
              </a:defRPr>
            </a:pPr>
            <a:r>
              <a:rPr lang="en-US" sz="2800" dirty="0" smtClean="0">
                <a:solidFill>
                  <a:schemeClr val="tx1">
                    <a:lumMod val="95000"/>
                    <a:lumOff val="5000"/>
                  </a:schemeClr>
                </a:solidFill>
              </a:rPr>
              <a:t>Us</a:t>
            </a:r>
            <a:r>
              <a:rPr lang="en-US" sz="2800" dirty="0" smtClean="0">
                <a:solidFill>
                  <a:schemeClr val="tx2"/>
                </a:solidFill>
              </a:rPr>
              <a:t>ed </a:t>
            </a:r>
            <a:r>
              <a:rPr lang="en-US" sz="2800" dirty="0" err="1">
                <a:solidFill>
                  <a:schemeClr val="tx2"/>
                </a:solidFill>
              </a:rPr>
              <a:t>Dedoose</a:t>
            </a:r>
            <a:r>
              <a:rPr lang="en-US" sz="2800" dirty="0">
                <a:solidFill>
                  <a:schemeClr val="tx2"/>
                </a:solidFill>
              </a:rPr>
              <a:t>, </a:t>
            </a:r>
            <a:r>
              <a:rPr lang="en-US" sz="2800" dirty="0" smtClean="0">
                <a:solidFill>
                  <a:schemeClr val="tx2"/>
                </a:solidFill>
              </a:rPr>
              <a:t>multi </a:t>
            </a:r>
            <a:r>
              <a:rPr lang="en-US" sz="2800" dirty="0">
                <a:solidFill>
                  <a:schemeClr val="tx2"/>
                </a:solidFill>
              </a:rPr>
              <a:t>media platform designed by social scientists to review and </a:t>
            </a:r>
            <a:r>
              <a:rPr lang="en-US" sz="2800" dirty="0" smtClean="0">
                <a:solidFill>
                  <a:schemeClr val="tx2"/>
                </a:solidFill>
              </a:rPr>
              <a:t>analyze </a:t>
            </a:r>
            <a:r>
              <a:rPr lang="en-US" sz="2800" dirty="0" smtClean="0">
                <a:solidFill>
                  <a:schemeClr val="tx2"/>
                </a:solidFill>
              </a:rPr>
              <a:t>data</a:t>
            </a:r>
          </a:p>
          <a:p>
            <a:pPr>
              <a:defRPr>
                <a:solidFill>
                  <a:schemeClr val="accent1"/>
                </a:solidFill>
              </a:defRPr>
            </a:pPr>
            <a:r>
              <a:rPr lang="en-US" sz="2800" dirty="0" smtClean="0">
                <a:solidFill>
                  <a:schemeClr val="tx2"/>
                </a:solidFill>
              </a:rPr>
              <a:t>Received guidance from consultant/evaluator</a:t>
            </a:r>
            <a:endParaRPr lang="en-US" sz="2800" dirty="0" smtClean="0">
              <a:solidFill>
                <a:schemeClr val="tx2"/>
              </a:solidFill>
            </a:endParaRPr>
          </a:p>
          <a:p>
            <a:pPr marL="0" indent="0">
              <a:buNone/>
              <a:defRPr>
                <a:solidFill>
                  <a:schemeClr val="accent1"/>
                </a:solidFill>
              </a:defRPr>
            </a:pPr>
            <a:endParaRPr lang="en-US" dirty="0">
              <a:solidFill>
                <a:schemeClr val="tx1">
                  <a:lumMod val="95000"/>
                  <a:lumOff val="5000"/>
                </a:schemeClr>
              </a:solidFill>
            </a:endParaRPr>
          </a:p>
          <a:p>
            <a:pPr marL="0" indent="0">
              <a:buNone/>
              <a:defRPr>
                <a:solidFill>
                  <a:schemeClr val="accent1"/>
                </a:solidFill>
              </a:defRPr>
            </a:pPr>
            <a:endParaRPr dirty="0">
              <a:solidFill>
                <a:schemeClr val="tx1">
                  <a:lumMod val="95000"/>
                  <a:lumOff val="5000"/>
                </a:schemeClr>
              </a:solidFill>
            </a:endParaRPr>
          </a:p>
        </p:txBody>
      </p:sp>
    </p:spTree>
    <p:extLst>
      <p:ext uri="{BB962C8B-B14F-4D97-AF65-F5344CB8AC3E}">
        <p14:creationId xmlns:p14="http://schemas.microsoft.com/office/powerpoint/2010/main" val="2792496489"/>
      </p:ext>
    </p:extLst>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 name="Screen Shot 2017-10-27 at 8.45.51 AM.png" descr="Screen Shot 2017-10-27 at 8.45.51 AM.png"/>
          <p:cNvPicPr>
            <a:picLocks noGrp="1" noChangeAspect="1"/>
          </p:cNvPicPr>
          <p:nvPr>
            <p:ph type="pic" idx="15"/>
          </p:nvPr>
        </p:nvPicPr>
        <p:blipFill rotWithShape="1">
          <a:blip r:embed="rId2">
            <a:extLst/>
          </a:blip>
          <a:srcRect l="142" t="92" r="21993"/>
          <a:stretch/>
        </p:blipFill>
        <p:spPr>
          <a:xfrm>
            <a:off x="304800" y="2209800"/>
            <a:ext cx="2895600" cy="4405151"/>
          </a:xfrm>
          <a:prstGeom prst="rect">
            <a:avLst/>
          </a:prstGeom>
        </p:spPr>
      </p:pic>
      <p:pic>
        <p:nvPicPr>
          <p:cNvPr id="137" name="Screen Shot 2017-10-27 at 8.46.53 AM.png" descr="Screen Shot 2017-10-27 at 8.46.53 AM.png"/>
          <p:cNvPicPr>
            <a:picLocks noChangeAspect="1"/>
          </p:cNvPicPr>
          <p:nvPr/>
        </p:nvPicPr>
        <p:blipFill>
          <a:blip r:embed="rId3">
            <a:extLst/>
          </a:blip>
          <a:stretch>
            <a:fillRect/>
          </a:stretch>
        </p:blipFill>
        <p:spPr>
          <a:xfrm>
            <a:off x="8821596" y="4851625"/>
            <a:ext cx="80368" cy="107157"/>
          </a:xfrm>
          <a:prstGeom prst="rect">
            <a:avLst/>
          </a:prstGeom>
          <a:ln w="12700">
            <a:miter lim="400000"/>
          </a:ln>
        </p:spPr>
      </p:pic>
      <p:pic>
        <p:nvPicPr>
          <p:cNvPr id="138" name="Screen Shot 2017-10-27 at 8.47.02 AM.png" descr="Screen Shot 2017-10-27 at 8.47.02 AM.png"/>
          <p:cNvPicPr>
            <a:picLocks noChangeAspect="1"/>
          </p:cNvPicPr>
          <p:nvPr/>
        </p:nvPicPr>
        <p:blipFill>
          <a:blip r:embed="rId4">
            <a:extLst/>
          </a:blip>
          <a:stretch>
            <a:fillRect/>
          </a:stretch>
        </p:blipFill>
        <p:spPr>
          <a:prstGeom prst="rect">
            <a:avLst/>
          </a:prstGeom>
          <a:ln w="12700">
            <a:miter lim="400000"/>
          </a:ln>
        </p:spPr>
      </p:pic>
      <p:sp>
        <p:nvSpPr>
          <p:cNvPr id="3" name="TextBox 2"/>
          <p:cNvSpPr txBox="1"/>
          <p:nvPr/>
        </p:nvSpPr>
        <p:spPr>
          <a:xfrm>
            <a:off x="67618" y="381000"/>
            <a:ext cx="4123381" cy="1200329"/>
          </a:xfrm>
          <a:prstGeom prst="rect">
            <a:avLst/>
          </a:prstGeom>
          <a:noFill/>
        </p:spPr>
        <p:txBody>
          <a:bodyPr wrap="square" rtlCol="0">
            <a:spAutoFit/>
          </a:bodyPr>
          <a:lstStyle/>
          <a:p>
            <a:r>
              <a:rPr lang="en-US" sz="2400" dirty="0" smtClean="0"/>
              <a:t>Results</a:t>
            </a:r>
          </a:p>
          <a:p>
            <a:pPr marL="342900" indent="-342900">
              <a:buFont typeface="Arial" panose="020B0604020202020204" pitchFamily="34" charset="0"/>
              <a:buChar char="•"/>
            </a:pPr>
            <a:r>
              <a:rPr lang="en-US" sz="2400" dirty="0"/>
              <a:t>Robust findings </a:t>
            </a:r>
            <a:endParaRPr lang="en-US" sz="2400" dirty="0" smtClean="0"/>
          </a:p>
          <a:p>
            <a:pPr marL="342900" indent="-342900">
              <a:buFont typeface="Arial" panose="020B0604020202020204" pitchFamily="34" charset="0"/>
              <a:buChar char="•"/>
            </a:pPr>
            <a:r>
              <a:rPr lang="en-US" sz="2400" dirty="0" smtClean="0"/>
              <a:t>Meta </a:t>
            </a:r>
            <a:r>
              <a:rPr lang="en-US" sz="2400" dirty="0" smtClean="0"/>
              <a:t>skills emerged</a:t>
            </a:r>
            <a:endParaRPr lang="en-US" sz="2400" dirty="0"/>
          </a:p>
        </p:txBody>
      </p:sp>
      <p:pic>
        <p:nvPicPr>
          <p:cNvPr id="6" name="Screen Shot 2017-10-27 at 8.46.36 AM.png" descr="Screen Shot 2017-10-27 at 8.46.36 AM.png"/>
          <p:cNvPicPr>
            <a:picLocks noChangeAspect="1"/>
          </p:cNvPicPr>
          <p:nvPr/>
        </p:nvPicPr>
        <p:blipFill rotWithShape="1">
          <a:blip r:embed="rId5">
            <a:extLst/>
          </a:blip>
          <a:srcRect l="4618" t="4181" r="9957" b="3857"/>
          <a:stretch/>
        </p:blipFill>
        <p:spPr>
          <a:xfrm>
            <a:off x="4025068" y="755865"/>
            <a:ext cx="2461829" cy="4391368"/>
          </a:xfrm>
          <a:prstGeom prst="rect">
            <a:avLst/>
          </a:prstGeom>
          <a:ln w="12700">
            <a:miter lim="400000"/>
          </a:ln>
        </p:spPr>
      </p:pic>
      <p:pic>
        <p:nvPicPr>
          <p:cNvPr id="7" name="Screen Shot 2017-10-27 at 8.46.15 AM.png" descr="Screen Shot 2017-10-27 at 8.46.15 AM.png"/>
          <p:cNvPicPr>
            <a:picLocks noGrp="1" noChangeAspect="1"/>
          </p:cNvPicPr>
          <p:nvPr>
            <p:ph type="pic" idx="14"/>
          </p:nvPr>
        </p:nvPicPr>
        <p:blipFill rotWithShape="1">
          <a:blip r:embed="rId6">
            <a:extLst/>
          </a:blip>
          <a:srcRect t="4088" r="21208" b="1431"/>
          <a:stretch/>
        </p:blipFill>
        <p:spPr>
          <a:xfrm>
            <a:off x="6654382" y="393858"/>
            <a:ext cx="2415067" cy="4857894"/>
          </a:xfrm>
          <a:prstGeom prst="rect">
            <a:avLst/>
          </a:prstGeom>
        </p:spPr>
      </p:pic>
      <p:sp>
        <p:nvSpPr>
          <p:cNvPr id="2" name="Rectangle 1"/>
          <p:cNvSpPr/>
          <p:nvPr/>
        </p:nvSpPr>
        <p:spPr>
          <a:xfrm>
            <a:off x="4175930" y="4987281"/>
            <a:ext cx="4893519" cy="1200329"/>
          </a:xfrm>
          <a:prstGeom prst="rect">
            <a:avLst/>
          </a:prstGeom>
        </p:spPr>
        <p:txBody>
          <a:bodyPr wrap="square">
            <a:spAutoFit/>
          </a:bodyPr>
          <a:lstStyle/>
          <a:p>
            <a:endParaRPr lang="en-US" sz="2400" dirty="0"/>
          </a:p>
          <a:p>
            <a:pPr marL="285750" indent="-285750">
              <a:buFont typeface="Arial" panose="020B0604020202020204" pitchFamily="34" charset="0"/>
              <a:buChar char="•"/>
            </a:pPr>
            <a:r>
              <a:rPr lang="en-US" sz="2400" dirty="0" smtClean="0"/>
              <a:t>Themes, sub- </a:t>
            </a:r>
            <a:r>
              <a:rPr lang="en-US" sz="2400" dirty="0"/>
              <a:t>themes, </a:t>
            </a:r>
            <a:r>
              <a:rPr lang="en-US" sz="2400" dirty="0" smtClean="0"/>
              <a:t>and categories arose.</a:t>
            </a:r>
            <a:endParaRPr lang="en-US" sz="2400" dirty="0"/>
          </a:p>
        </p:txBody>
      </p:sp>
    </p:spTree>
    <p:extLst>
      <p:ext uri="{BB962C8B-B14F-4D97-AF65-F5344CB8AC3E}">
        <p14:creationId xmlns:p14="http://schemas.microsoft.com/office/powerpoint/2010/main" val="1892041172"/>
      </p:ext>
    </p:extLst>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3" name="DedoosePdfCodes.pdf"/>
          <p:cNvGrpSpPr/>
          <p:nvPr/>
        </p:nvGrpSpPr>
        <p:grpSpPr>
          <a:xfrm rot="5400000">
            <a:off x="874153" y="-1057031"/>
            <a:ext cx="7243297" cy="9753600"/>
            <a:chOff x="-441202" y="2"/>
            <a:chExt cx="10153878" cy="16136987"/>
          </a:xfrm>
        </p:grpSpPr>
        <p:pic>
          <p:nvPicPr>
            <p:cNvPr id="132" name="DedoosePdfCodes.pdf" descr="DedoosePdfCodes.pdf"/>
            <p:cNvPicPr>
              <a:picLocks noChangeAspect="1"/>
            </p:cNvPicPr>
            <p:nvPr/>
          </p:nvPicPr>
          <p:blipFill>
            <a:blip r:embed="rId2">
              <a:extLst/>
            </a:blip>
            <a:srcRect l="623" b="9553"/>
            <a:stretch>
              <a:fillRect/>
            </a:stretch>
          </p:blipFill>
          <p:spPr>
            <a:xfrm>
              <a:off x="126999" y="2809822"/>
              <a:ext cx="8516949" cy="10969536"/>
            </a:xfrm>
            <a:prstGeom prst="rect">
              <a:avLst/>
            </a:prstGeom>
            <a:ln>
              <a:noFill/>
            </a:ln>
            <a:effectLst/>
          </p:spPr>
        </p:pic>
        <p:pic>
          <p:nvPicPr>
            <p:cNvPr id="131" name="DedoosePdfCodes.pdf" descr="DedoosePdfCodes.pdf"/>
            <p:cNvPicPr>
              <a:picLocks/>
            </p:cNvPicPr>
            <p:nvPr/>
          </p:nvPicPr>
          <p:blipFill>
            <a:blip r:embed="rId3">
              <a:extLst/>
            </a:blip>
            <a:stretch>
              <a:fillRect/>
            </a:stretch>
          </p:blipFill>
          <p:spPr>
            <a:xfrm>
              <a:off x="-441202" y="2"/>
              <a:ext cx="10153878" cy="16136987"/>
            </a:xfrm>
            <a:prstGeom prst="rect">
              <a:avLst/>
            </a:prstGeom>
            <a:effectLst/>
          </p:spPr>
        </p:pic>
      </p:grpSp>
      <p:sp>
        <p:nvSpPr>
          <p:cNvPr id="2" name="TextBox 1"/>
          <p:cNvSpPr txBox="1"/>
          <p:nvPr/>
        </p:nvSpPr>
        <p:spPr>
          <a:xfrm>
            <a:off x="6400800" y="228600"/>
            <a:ext cx="2286000" cy="369332"/>
          </a:xfrm>
          <a:prstGeom prst="rect">
            <a:avLst/>
          </a:prstGeom>
          <a:noFill/>
        </p:spPr>
        <p:txBody>
          <a:bodyPr wrap="square" rtlCol="0">
            <a:spAutoFit/>
          </a:bodyPr>
          <a:lstStyle/>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1484314709"/>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53.1% Native Hawaiian…"/>
          <p:cNvSpPr txBox="1">
            <a:spLocks noGrp="1"/>
          </p:cNvSpPr>
          <p:nvPr>
            <p:ph type="body" idx="1"/>
          </p:nvPr>
        </p:nvSpPr>
        <p:spPr>
          <a:xfrm>
            <a:off x="106681" y="152400"/>
            <a:ext cx="9067799" cy="5791200"/>
          </a:xfrm>
          <a:prstGeom prst="rect">
            <a:avLst/>
          </a:prstGeom>
        </p:spPr>
        <p:txBody>
          <a:bodyPr/>
          <a:lstStyle/>
          <a:p>
            <a:pPr marL="0" indent="0" algn="ctr">
              <a:buNone/>
              <a:defRPr>
                <a:solidFill>
                  <a:schemeClr val="accent1"/>
                </a:solidFill>
              </a:defRPr>
            </a:pPr>
            <a:endParaRPr lang="en-US" sz="4400" dirty="0" smtClean="0">
              <a:solidFill>
                <a:schemeClr val="tx1">
                  <a:lumMod val="95000"/>
                  <a:lumOff val="5000"/>
                </a:schemeClr>
              </a:solidFill>
            </a:endParaRPr>
          </a:p>
          <a:p>
            <a:pPr marL="0" indent="0" algn="ctr">
              <a:buNone/>
              <a:defRPr>
                <a:solidFill>
                  <a:schemeClr val="accent1"/>
                </a:solidFill>
              </a:defRPr>
            </a:pPr>
            <a:r>
              <a:rPr lang="en-US" sz="4400" dirty="0" smtClean="0">
                <a:solidFill>
                  <a:schemeClr val="tx1">
                    <a:lumMod val="95000"/>
                    <a:lumOff val="5000"/>
                  </a:schemeClr>
                </a:solidFill>
              </a:rPr>
              <a:t>Our population</a:t>
            </a:r>
          </a:p>
          <a:p>
            <a:pPr marL="0" lvl="0" indent="0">
              <a:buNone/>
            </a:pPr>
            <a:endParaRPr lang="en-US" dirty="0"/>
          </a:p>
          <a:p>
            <a:pPr lvl="0"/>
            <a:r>
              <a:rPr lang="en-US" dirty="0" smtClean="0"/>
              <a:t>Over half are domestic violence survivors</a:t>
            </a:r>
          </a:p>
          <a:p>
            <a:pPr lvl="0"/>
            <a:r>
              <a:rPr lang="en-US" dirty="0" smtClean="0"/>
              <a:t>Over </a:t>
            </a:r>
            <a:r>
              <a:rPr lang="en-US" dirty="0"/>
              <a:t>80% are mothers</a:t>
            </a:r>
          </a:p>
          <a:p>
            <a:pPr lvl="0"/>
            <a:r>
              <a:rPr lang="en-US" dirty="0"/>
              <a:t>Over 60% have children under </a:t>
            </a:r>
            <a:r>
              <a:rPr lang="en-US" dirty="0" smtClean="0"/>
              <a:t>18 years</a:t>
            </a:r>
            <a:endParaRPr lang="en-US" dirty="0"/>
          </a:p>
          <a:p>
            <a:pPr lvl="0"/>
            <a:r>
              <a:rPr lang="en-US" dirty="0"/>
              <a:t>Over 50% are Native Hawaiian or Pacific Islanders</a:t>
            </a:r>
          </a:p>
          <a:p>
            <a:pPr lvl="0"/>
            <a:r>
              <a:rPr lang="en-US" dirty="0" smtClean="0"/>
              <a:t>Almost </a:t>
            </a:r>
            <a:r>
              <a:rPr lang="en-US" dirty="0"/>
              <a:t>all are local with families and local ties</a:t>
            </a:r>
          </a:p>
          <a:p>
            <a:pPr marL="0" indent="0">
              <a:buNone/>
              <a:defRPr>
                <a:solidFill>
                  <a:schemeClr val="accent1"/>
                </a:solidFill>
              </a:defRPr>
            </a:pPr>
            <a:endParaRPr dirty="0">
              <a:solidFill>
                <a:schemeClr val="tx1">
                  <a:lumMod val="95000"/>
                  <a:lumOff val="5000"/>
                </a:schemeClr>
              </a:solidFill>
            </a:endParaRPr>
          </a:p>
        </p:txBody>
      </p:sp>
    </p:spTree>
    <p:extLst>
      <p:ext uri="{BB962C8B-B14F-4D97-AF65-F5344CB8AC3E}">
        <p14:creationId xmlns:p14="http://schemas.microsoft.com/office/powerpoint/2010/main" val="1653168499"/>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53.1% Native Hawaiian…"/>
          <p:cNvSpPr txBox="1">
            <a:spLocks noGrp="1"/>
          </p:cNvSpPr>
          <p:nvPr>
            <p:ph type="body" idx="1"/>
          </p:nvPr>
        </p:nvSpPr>
        <p:spPr>
          <a:xfrm>
            <a:off x="106681" y="152400"/>
            <a:ext cx="9067799" cy="5791200"/>
          </a:xfrm>
          <a:prstGeom prst="rect">
            <a:avLst/>
          </a:prstGeom>
        </p:spPr>
        <p:txBody>
          <a:bodyPr/>
          <a:lstStyle/>
          <a:p>
            <a:pPr marL="0" indent="0" algn="ctr">
              <a:buNone/>
              <a:defRPr>
                <a:solidFill>
                  <a:schemeClr val="accent1"/>
                </a:solidFill>
              </a:defRPr>
            </a:pPr>
            <a:endParaRPr lang="en-US" sz="4400" dirty="0" smtClean="0">
              <a:solidFill>
                <a:schemeClr val="tx1">
                  <a:lumMod val="95000"/>
                  <a:lumOff val="5000"/>
                </a:schemeClr>
              </a:solidFill>
            </a:endParaRPr>
          </a:p>
          <a:p>
            <a:pPr marL="0" indent="0" algn="ctr">
              <a:buNone/>
              <a:defRPr>
                <a:solidFill>
                  <a:schemeClr val="accent1"/>
                </a:solidFill>
              </a:defRPr>
            </a:pPr>
            <a:r>
              <a:rPr lang="en-US" sz="4400" dirty="0" smtClean="0">
                <a:solidFill>
                  <a:schemeClr val="tx1">
                    <a:lumMod val="95000"/>
                    <a:lumOff val="5000"/>
                  </a:schemeClr>
                </a:solidFill>
              </a:rPr>
              <a:t>Unpacking</a:t>
            </a:r>
          </a:p>
          <a:p>
            <a:pPr marL="0" lvl="0" indent="0">
              <a:buNone/>
            </a:pPr>
            <a:endParaRPr lang="en-US" dirty="0"/>
          </a:p>
          <a:p>
            <a:pPr lvl="0"/>
            <a:r>
              <a:rPr lang="en-US" dirty="0"/>
              <a:t>Their troubles are often displayed on their faces</a:t>
            </a:r>
          </a:p>
          <a:p>
            <a:pPr lvl="0"/>
            <a:r>
              <a:rPr lang="en-US" dirty="0" smtClean="0"/>
              <a:t>For </a:t>
            </a:r>
            <a:r>
              <a:rPr lang="en-US" dirty="0"/>
              <a:t>some, they are seasoned and mask their pain</a:t>
            </a:r>
          </a:p>
          <a:p>
            <a:pPr lvl="0"/>
            <a:r>
              <a:rPr lang="en-US" dirty="0"/>
              <a:t>Either way, what they share is their pain </a:t>
            </a:r>
          </a:p>
          <a:p>
            <a:pPr marL="0" indent="0">
              <a:buNone/>
              <a:defRPr>
                <a:solidFill>
                  <a:schemeClr val="accent1"/>
                </a:solidFill>
              </a:defRPr>
            </a:pPr>
            <a:endParaRPr dirty="0">
              <a:solidFill>
                <a:schemeClr val="tx1">
                  <a:lumMod val="95000"/>
                  <a:lumOff val="5000"/>
                </a:schemeClr>
              </a:solidFill>
            </a:endParaRPr>
          </a:p>
        </p:txBody>
      </p:sp>
    </p:spTree>
    <p:extLst>
      <p:ext uri="{BB962C8B-B14F-4D97-AF65-F5344CB8AC3E}">
        <p14:creationId xmlns:p14="http://schemas.microsoft.com/office/powerpoint/2010/main" val="2890601080"/>
      </p:ext>
    </p:extLst>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53.1% Native Hawaiian…"/>
          <p:cNvSpPr txBox="1">
            <a:spLocks noGrp="1"/>
          </p:cNvSpPr>
          <p:nvPr>
            <p:ph type="body" idx="1"/>
          </p:nvPr>
        </p:nvSpPr>
        <p:spPr>
          <a:xfrm>
            <a:off x="106681" y="152400"/>
            <a:ext cx="8732519" cy="5791200"/>
          </a:xfrm>
          <a:prstGeom prst="rect">
            <a:avLst/>
          </a:prstGeom>
        </p:spPr>
        <p:txBody>
          <a:bodyPr/>
          <a:lstStyle/>
          <a:p>
            <a:pPr marL="0" indent="0" algn="ctr">
              <a:buNone/>
              <a:defRPr>
                <a:solidFill>
                  <a:schemeClr val="accent1"/>
                </a:solidFill>
              </a:defRPr>
            </a:pPr>
            <a:endParaRPr lang="en-US" sz="4400" dirty="0" smtClean="0">
              <a:solidFill>
                <a:schemeClr val="tx1">
                  <a:lumMod val="95000"/>
                  <a:lumOff val="5000"/>
                </a:schemeClr>
              </a:solidFill>
            </a:endParaRPr>
          </a:p>
          <a:p>
            <a:pPr marL="0" indent="0" algn="ctr">
              <a:buNone/>
              <a:defRPr>
                <a:solidFill>
                  <a:schemeClr val="accent1"/>
                </a:solidFill>
              </a:defRPr>
            </a:pPr>
            <a:r>
              <a:rPr lang="en-US" sz="4400" dirty="0" smtClean="0">
                <a:solidFill>
                  <a:schemeClr val="tx1">
                    <a:lumMod val="95000"/>
                    <a:lumOff val="5000"/>
                  </a:schemeClr>
                </a:solidFill>
              </a:rPr>
              <a:t>New Normal</a:t>
            </a:r>
          </a:p>
          <a:p>
            <a:endParaRPr lang="en-US" dirty="0" smtClean="0">
              <a:solidFill>
                <a:schemeClr val="tx1">
                  <a:lumMod val="95000"/>
                  <a:lumOff val="5000"/>
                </a:schemeClr>
              </a:solidFill>
              <a:latin typeface="Arial" panose="020B0604020202020204" pitchFamily="34" charset="0"/>
              <a:cs typeface="Arial" panose="020B0604020202020204" pitchFamily="34" charset="0"/>
            </a:endParaRPr>
          </a:p>
          <a:p>
            <a:r>
              <a:rPr lang="en-US" dirty="0" smtClean="0">
                <a:solidFill>
                  <a:schemeClr val="tx1">
                    <a:lumMod val="95000"/>
                    <a:lumOff val="5000"/>
                  </a:schemeClr>
                </a:solidFill>
                <a:latin typeface="Arial" panose="020B0604020202020204" pitchFamily="34" charset="0"/>
                <a:cs typeface="Arial" panose="020B0604020202020204" pitchFamily="34" charset="0"/>
              </a:rPr>
              <a:t>SEEDS, a model of brain health developed by Dr. John Arden, provides a framework to hel</a:t>
            </a:r>
            <a:r>
              <a:rPr lang="en-US" dirty="0">
                <a:solidFill>
                  <a:schemeClr val="tx1">
                    <a:lumMod val="95000"/>
                    <a:lumOff val="5000"/>
                  </a:schemeClr>
                </a:solidFill>
                <a:latin typeface="Arial" panose="020B0604020202020204" pitchFamily="34" charset="0"/>
                <a:cs typeface="Arial" panose="020B0604020202020204" pitchFamily="34" charset="0"/>
              </a:rPr>
              <a:t>p</a:t>
            </a:r>
            <a:r>
              <a:rPr lang="en-US" dirty="0" smtClean="0">
                <a:solidFill>
                  <a:schemeClr val="tx1">
                    <a:lumMod val="95000"/>
                    <a:lumOff val="5000"/>
                  </a:schemeClr>
                </a:solidFill>
                <a:latin typeface="Arial" panose="020B0604020202020204" pitchFamily="34" charset="0"/>
                <a:cs typeface="Arial" panose="020B0604020202020204" pitchFamily="34" charset="0"/>
              </a:rPr>
              <a:t> facilitate the creation of a new normal</a:t>
            </a:r>
          </a:p>
          <a:p>
            <a:endParaRPr lang="en-US" dirty="0">
              <a:solidFill>
                <a:schemeClr val="tx1">
                  <a:lumMod val="95000"/>
                  <a:lumOff val="5000"/>
                </a:schemeClr>
              </a:solidFill>
              <a:latin typeface="Arial" panose="020B0604020202020204" pitchFamily="34" charset="0"/>
              <a:cs typeface="Arial" panose="020B0604020202020204" pitchFamily="34" charset="0"/>
            </a:endParaRPr>
          </a:p>
          <a:p>
            <a:r>
              <a:rPr lang="en-US" dirty="0" smtClean="0">
                <a:solidFill>
                  <a:schemeClr val="tx1">
                    <a:lumMod val="95000"/>
                    <a:lumOff val="5000"/>
                  </a:schemeClr>
                </a:solidFill>
                <a:latin typeface="Arial" panose="020B0604020202020204" pitchFamily="34" charset="0"/>
                <a:cs typeface="Arial" panose="020B0604020202020204" pitchFamily="34" charset="0"/>
              </a:rPr>
              <a:t>It offers a </a:t>
            </a:r>
            <a:r>
              <a:rPr lang="en-US" dirty="0">
                <a:solidFill>
                  <a:schemeClr val="tx1">
                    <a:lumMod val="95000"/>
                    <a:lumOff val="5000"/>
                  </a:schemeClr>
                </a:solidFill>
                <a:latin typeface="Arial" panose="020B0604020202020204" pitchFamily="34" charset="0"/>
                <a:cs typeface="Arial" panose="020B0604020202020204" pitchFamily="34" charset="0"/>
              </a:rPr>
              <a:t>simple to understand platform </a:t>
            </a:r>
            <a:r>
              <a:rPr lang="en-US" dirty="0" smtClean="0">
                <a:solidFill>
                  <a:schemeClr val="tx1">
                    <a:lumMod val="95000"/>
                    <a:lumOff val="5000"/>
                  </a:schemeClr>
                </a:solidFill>
                <a:latin typeface="Arial" panose="020B0604020202020204" pitchFamily="34" charset="0"/>
                <a:cs typeface="Arial" panose="020B0604020202020204" pitchFamily="34" charset="0"/>
              </a:rPr>
              <a:t>for residents to cultivate </a:t>
            </a:r>
            <a:r>
              <a:rPr lang="en-US" dirty="0">
                <a:solidFill>
                  <a:schemeClr val="tx1">
                    <a:lumMod val="95000"/>
                    <a:lumOff val="5000"/>
                  </a:schemeClr>
                </a:solidFill>
                <a:latin typeface="Arial" panose="020B0604020202020204" pitchFamily="34" charset="0"/>
                <a:cs typeface="Arial" panose="020B0604020202020204" pitchFamily="34" charset="0"/>
              </a:rPr>
              <a:t>and practice healthy living habits</a:t>
            </a:r>
            <a:endParaRPr dirty="0">
              <a:solidFill>
                <a:schemeClr val="tx1">
                  <a:lumMod val="95000"/>
                  <a:lumOff val="5000"/>
                </a:schemeClr>
              </a:solidFill>
            </a:endParaRPr>
          </a:p>
        </p:txBody>
      </p:sp>
    </p:spTree>
    <p:extLst>
      <p:ext uri="{BB962C8B-B14F-4D97-AF65-F5344CB8AC3E}">
        <p14:creationId xmlns:p14="http://schemas.microsoft.com/office/powerpoint/2010/main" val="2356641483"/>
      </p:ext>
    </p:extLst>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53.1% Native Hawaiian…"/>
          <p:cNvSpPr txBox="1">
            <a:spLocks noGrp="1"/>
          </p:cNvSpPr>
          <p:nvPr>
            <p:ph type="body" idx="1"/>
          </p:nvPr>
        </p:nvSpPr>
        <p:spPr>
          <a:xfrm>
            <a:off x="609600" y="381000"/>
            <a:ext cx="7804547" cy="5943600"/>
          </a:xfrm>
          <a:prstGeom prst="rect">
            <a:avLst/>
          </a:prstGeom>
        </p:spPr>
        <p:txBody>
          <a:bodyPr/>
          <a:lstStyle/>
          <a:p>
            <a:pPr marL="0" indent="0" algn="ctr">
              <a:buNone/>
              <a:defRPr>
                <a:solidFill>
                  <a:schemeClr val="accent1"/>
                </a:solidFill>
              </a:defRPr>
            </a:pPr>
            <a:r>
              <a:rPr lang="en-US" sz="4400" dirty="0" smtClean="0">
                <a:solidFill>
                  <a:schemeClr val="tx1">
                    <a:lumMod val="95000"/>
                    <a:lumOff val="5000"/>
                  </a:schemeClr>
                </a:solidFill>
              </a:rPr>
              <a:t>SEEDS </a:t>
            </a:r>
          </a:p>
          <a:p>
            <a:pPr marL="0" indent="0" algn="ctr">
              <a:buNone/>
              <a:defRPr>
                <a:solidFill>
                  <a:schemeClr val="accent1"/>
                </a:solidFill>
              </a:defRPr>
            </a:pPr>
            <a:r>
              <a:rPr lang="en-US" sz="3600" dirty="0" smtClean="0">
                <a:solidFill>
                  <a:schemeClr val="tx1">
                    <a:lumMod val="95000"/>
                    <a:lumOff val="5000"/>
                  </a:schemeClr>
                </a:solidFill>
              </a:rPr>
              <a:t>Elements of Brain Health </a:t>
            </a:r>
          </a:p>
          <a:p>
            <a:pPr marL="457200" lvl="1" indent="0">
              <a:buNone/>
            </a:pPr>
            <a:endParaRPr lang="en-US" dirty="0">
              <a:solidFill>
                <a:schemeClr val="tx1">
                  <a:lumMod val="95000"/>
                  <a:lumOff val="5000"/>
                </a:schemeClr>
              </a:solidFill>
            </a:endParaRPr>
          </a:p>
          <a:p>
            <a:pPr marL="457200" lvl="1" indent="0">
              <a:buNone/>
            </a:pPr>
            <a:r>
              <a:rPr lang="en-US" sz="4400" dirty="0" smtClean="0">
                <a:solidFill>
                  <a:srgbClr val="FF0000"/>
                </a:solidFill>
              </a:rPr>
              <a:t>S</a:t>
            </a:r>
            <a:r>
              <a:rPr lang="en-US" sz="4400" dirty="0" smtClean="0"/>
              <a:t>  </a:t>
            </a:r>
            <a:r>
              <a:rPr lang="en-US" sz="4400" dirty="0"/>
              <a:t>social connectivity</a:t>
            </a:r>
            <a:r>
              <a:rPr lang="en-US" sz="3200" dirty="0"/>
              <a:t>    </a:t>
            </a:r>
          </a:p>
          <a:p>
            <a:pPr marL="457200" lvl="1" indent="0">
              <a:buNone/>
            </a:pPr>
            <a:r>
              <a:rPr lang="en-US" sz="4400" dirty="0">
                <a:solidFill>
                  <a:srgbClr val="FF0000"/>
                </a:solidFill>
              </a:rPr>
              <a:t>E</a:t>
            </a:r>
            <a:r>
              <a:rPr lang="en-US" sz="4400" dirty="0"/>
              <a:t>  education</a:t>
            </a:r>
            <a:endParaRPr lang="en-US" sz="4000" dirty="0"/>
          </a:p>
          <a:p>
            <a:pPr marL="457200" lvl="1" indent="0">
              <a:buNone/>
            </a:pPr>
            <a:r>
              <a:rPr lang="en-US" sz="4400" dirty="0">
                <a:solidFill>
                  <a:srgbClr val="FF0000"/>
                </a:solidFill>
              </a:rPr>
              <a:t>E</a:t>
            </a:r>
            <a:r>
              <a:rPr lang="en-US" sz="4400" dirty="0"/>
              <a:t>  exercise    </a:t>
            </a:r>
          </a:p>
          <a:p>
            <a:pPr marL="457200" lvl="1" indent="0">
              <a:buNone/>
            </a:pPr>
            <a:r>
              <a:rPr lang="en-US" sz="4400" dirty="0">
                <a:solidFill>
                  <a:srgbClr val="FF0000"/>
                </a:solidFill>
              </a:rPr>
              <a:t>D</a:t>
            </a:r>
            <a:r>
              <a:rPr lang="en-US" sz="4400" dirty="0"/>
              <a:t>  diet    </a:t>
            </a:r>
          </a:p>
          <a:p>
            <a:pPr marL="457200" lvl="1" indent="0">
              <a:buNone/>
            </a:pPr>
            <a:r>
              <a:rPr lang="en-US" sz="4400" dirty="0">
                <a:solidFill>
                  <a:srgbClr val="FF0000"/>
                </a:solidFill>
              </a:rPr>
              <a:t>S</a:t>
            </a:r>
            <a:r>
              <a:rPr lang="en-US" sz="4400" dirty="0"/>
              <a:t>  sleep</a:t>
            </a:r>
          </a:p>
        </p:txBody>
      </p:sp>
    </p:spTree>
    <p:extLst>
      <p:ext uri="{BB962C8B-B14F-4D97-AF65-F5344CB8AC3E}">
        <p14:creationId xmlns:p14="http://schemas.microsoft.com/office/powerpoint/2010/main" val="2917599141"/>
      </p:ext>
    </p:extLst>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53.1% Native Hawaiian…"/>
          <p:cNvSpPr txBox="1">
            <a:spLocks noGrp="1"/>
          </p:cNvSpPr>
          <p:nvPr>
            <p:ph type="body" idx="1"/>
          </p:nvPr>
        </p:nvSpPr>
        <p:spPr>
          <a:xfrm>
            <a:off x="457200" y="152400"/>
            <a:ext cx="8001000" cy="5791200"/>
          </a:xfrm>
          <a:prstGeom prst="rect">
            <a:avLst/>
          </a:prstGeom>
        </p:spPr>
        <p:txBody>
          <a:bodyPr/>
          <a:lstStyle/>
          <a:p>
            <a:pPr marL="0" indent="0" algn="ctr">
              <a:buNone/>
              <a:defRPr>
                <a:solidFill>
                  <a:schemeClr val="accent1"/>
                </a:solidFill>
              </a:defRPr>
            </a:pPr>
            <a:endParaRPr lang="en-US" sz="4400" dirty="0" smtClean="0">
              <a:solidFill>
                <a:schemeClr val="tx1">
                  <a:lumMod val="95000"/>
                  <a:lumOff val="5000"/>
                </a:schemeClr>
              </a:solidFill>
            </a:endParaRPr>
          </a:p>
          <a:p>
            <a:pPr marL="0" indent="0" algn="ctr">
              <a:buNone/>
              <a:defRPr>
                <a:solidFill>
                  <a:schemeClr val="accent1"/>
                </a:solidFill>
              </a:defRPr>
            </a:pPr>
            <a:r>
              <a:rPr lang="en-US" sz="4400" dirty="0" smtClean="0">
                <a:solidFill>
                  <a:schemeClr val="tx1">
                    <a:lumMod val="95000"/>
                    <a:lumOff val="5000"/>
                  </a:schemeClr>
                </a:solidFill>
              </a:rPr>
              <a:t>Impact</a:t>
            </a:r>
          </a:p>
          <a:p>
            <a:endParaRPr lang="en-US" dirty="0" smtClean="0">
              <a:solidFill>
                <a:schemeClr val="tx1">
                  <a:lumMod val="95000"/>
                  <a:lumOff val="5000"/>
                </a:schemeClr>
              </a:solidFill>
              <a:latin typeface="Arial" panose="020B0604020202020204" pitchFamily="34" charset="0"/>
              <a:cs typeface="Arial" panose="020B0604020202020204" pitchFamily="34" charset="0"/>
            </a:endParaRPr>
          </a:p>
          <a:p>
            <a:r>
              <a:rPr lang="en-US" dirty="0">
                <a:solidFill>
                  <a:schemeClr val="tx1">
                    <a:lumMod val="95000"/>
                    <a:lumOff val="5000"/>
                  </a:schemeClr>
                </a:solidFill>
                <a:latin typeface="Arial" panose="020B0604020202020204" pitchFamily="34" charset="0"/>
                <a:cs typeface="Arial" panose="020B0604020202020204" pitchFamily="34" charset="0"/>
              </a:rPr>
              <a:t>One year pilot: </a:t>
            </a:r>
            <a:br>
              <a:rPr lang="en-US" dirty="0">
                <a:solidFill>
                  <a:schemeClr val="tx1">
                    <a:lumMod val="95000"/>
                    <a:lumOff val="5000"/>
                  </a:schemeClr>
                </a:solidFill>
                <a:latin typeface="Arial" panose="020B0604020202020204" pitchFamily="34" charset="0"/>
                <a:cs typeface="Arial" panose="020B0604020202020204" pitchFamily="34" charset="0"/>
              </a:rPr>
            </a:br>
            <a:r>
              <a:rPr lang="en-US" dirty="0">
                <a:solidFill>
                  <a:schemeClr val="tx1">
                    <a:lumMod val="95000"/>
                    <a:lumOff val="5000"/>
                  </a:schemeClr>
                </a:solidFill>
                <a:latin typeface="Arial" panose="020B0604020202020204" pitchFamily="34" charset="0"/>
                <a:cs typeface="Arial" panose="020B0604020202020204" pitchFamily="34" charset="0"/>
              </a:rPr>
              <a:t>93% of residents reported developing </a:t>
            </a:r>
            <a:r>
              <a:rPr lang="en-US" dirty="0" smtClean="0">
                <a:solidFill>
                  <a:schemeClr val="tx1">
                    <a:lumMod val="95000"/>
                    <a:lumOff val="5000"/>
                  </a:schemeClr>
                </a:solidFill>
                <a:latin typeface="Arial" panose="020B0604020202020204" pitchFamily="34" charset="0"/>
                <a:cs typeface="Arial" panose="020B0604020202020204" pitchFamily="34" charset="0"/>
              </a:rPr>
              <a:t>healthier </a:t>
            </a:r>
            <a:r>
              <a:rPr lang="en-US" dirty="0">
                <a:solidFill>
                  <a:schemeClr val="tx1">
                    <a:lumMod val="95000"/>
                    <a:lumOff val="5000"/>
                  </a:schemeClr>
                </a:solidFill>
                <a:latin typeface="Arial" panose="020B0604020202020204" pitchFamily="34" charset="0"/>
                <a:cs typeface="Arial" panose="020B0604020202020204" pitchFamily="34" charset="0"/>
              </a:rPr>
              <a:t>lifestyle habits through engaging with SEEDS</a:t>
            </a:r>
            <a:endParaRPr dirty="0">
              <a:solidFill>
                <a:schemeClr val="tx1">
                  <a:lumMod val="95000"/>
                  <a:lumOff val="5000"/>
                </a:schemeClr>
              </a:solidFill>
            </a:endParaRPr>
          </a:p>
        </p:txBody>
      </p:sp>
    </p:spTree>
    <p:extLst>
      <p:ext uri="{BB962C8B-B14F-4D97-AF65-F5344CB8AC3E}">
        <p14:creationId xmlns:p14="http://schemas.microsoft.com/office/powerpoint/2010/main" val="1310313880"/>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Exercise promotes feelings of balance"/>
          <p:cNvSpPr txBox="1">
            <a:spLocks noGrp="1"/>
          </p:cNvSpPr>
          <p:nvPr>
            <p:ph type="title"/>
          </p:nvPr>
        </p:nvSpPr>
        <p:spPr>
          <a:prstGeom prst="rect">
            <a:avLst/>
          </a:prstGeom>
        </p:spPr>
        <p:txBody>
          <a:bodyPr/>
          <a:lstStyle>
            <a:lvl1pPr marR="457200" defTabSz="457200">
              <a:defRPr sz="4000" b="1">
                <a:solidFill>
                  <a:schemeClr val="accent1"/>
                </a:solidFill>
                <a:latin typeface="Cambria"/>
                <a:ea typeface="Cambria"/>
                <a:cs typeface="Cambria"/>
                <a:sym typeface="Cambria"/>
              </a:defRPr>
            </a:lvl1pPr>
          </a:lstStyle>
          <a:p>
            <a:r>
              <a:rPr lang="en-US" b="0" dirty="0" smtClean="0">
                <a:solidFill>
                  <a:schemeClr val="tx1">
                    <a:lumMod val="95000"/>
                    <a:lumOff val="5000"/>
                  </a:schemeClr>
                </a:solidFill>
              </a:rPr>
              <a:t>Greatest excitement </a:t>
            </a:r>
            <a:r>
              <a:rPr lang="en-US" b="0" dirty="0" smtClean="0">
                <a:solidFill>
                  <a:schemeClr val="tx1">
                    <a:lumMod val="95000"/>
                    <a:lumOff val="5000"/>
                  </a:schemeClr>
                </a:solidFill>
              </a:rPr>
              <a:t>was generated </a:t>
            </a:r>
            <a:r>
              <a:rPr lang="en-US" b="0" dirty="0" smtClean="0">
                <a:solidFill>
                  <a:schemeClr val="tx1">
                    <a:lumMod val="95000"/>
                    <a:lumOff val="5000"/>
                  </a:schemeClr>
                </a:solidFill>
              </a:rPr>
              <a:t>around </a:t>
            </a:r>
            <a:r>
              <a:rPr lang="en-US" b="0" dirty="0" smtClean="0">
                <a:solidFill>
                  <a:srgbClr val="FF0000"/>
                </a:solidFill>
              </a:rPr>
              <a:t>social connectivity </a:t>
            </a:r>
            <a:r>
              <a:rPr lang="en-US" b="0" dirty="0" smtClean="0">
                <a:solidFill>
                  <a:schemeClr val="tx1">
                    <a:lumMod val="95000"/>
                    <a:lumOff val="5000"/>
                  </a:schemeClr>
                </a:solidFill>
              </a:rPr>
              <a:t/>
            </a:r>
            <a:br>
              <a:rPr lang="en-US" b="0" dirty="0" smtClean="0">
                <a:solidFill>
                  <a:schemeClr val="tx1">
                    <a:lumMod val="95000"/>
                    <a:lumOff val="5000"/>
                  </a:schemeClr>
                </a:solidFill>
              </a:rPr>
            </a:br>
            <a:r>
              <a:rPr lang="en-US" b="0" dirty="0" smtClean="0">
                <a:solidFill>
                  <a:schemeClr val="tx1">
                    <a:lumMod val="95000"/>
                    <a:lumOff val="5000"/>
                  </a:schemeClr>
                </a:solidFill>
              </a:rPr>
              <a:t>and </a:t>
            </a:r>
            <a:r>
              <a:rPr lang="en-US" b="0" dirty="0" smtClean="0">
                <a:solidFill>
                  <a:srgbClr val="FF0000"/>
                </a:solidFill>
              </a:rPr>
              <a:t>diet</a:t>
            </a:r>
            <a:r>
              <a:rPr lang="en-US" b="0" dirty="0" smtClean="0">
                <a:solidFill>
                  <a:schemeClr val="tx1">
                    <a:lumMod val="95000"/>
                    <a:lumOff val="5000"/>
                  </a:schemeClr>
                </a:solidFill>
              </a:rPr>
              <a:t>, healthy food, </a:t>
            </a:r>
            <a:br>
              <a:rPr lang="en-US" b="0" dirty="0" smtClean="0">
                <a:solidFill>
                  <a:schemeClr val="tx1">
                    <a:lumMod val="95000"/>
                    <a:lumOff val="5000"/>
                  </a:schemeClr>
                </a:solidFill>
              </a:rPr>
            </a:br>
            <a:r>
              <a:rPr lang="en-US" b="0" dirty="0" smtClean="0">
                <a:solidFill>
                  <a:schemeClr val="tx1">
                    <a:lumMod val="95000"/>
                    <a:lumOff val="5000"/>
                  </a:schemeClr>
                </a:solidFill>
              </a:rPr>
              <a:t>nutrition</a:t>
            </a:r>
            <a:endParaRPr b="0" dirty="0">
              <a:solidFill>
                <a:schemeClr val="tx1">
                  <a:lumMod val="95000"/>
                  <a:lumOff val="5000"/>
                </a:schemeClr>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942030500"/>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53.1% Native Hawaiian…"/>
          <p:cNvSpPr txBox="1">
            <a:spLocks noGrp="1"/>
          </p:cNvSpPr>
          <p:nvPr>
            <p:ph type="body" idx="1"/>
          </p:nvPr>
        </p:nvSpPr>
        <p:spPr>
          <a:xfrm>
            <a:off x="457200" y="152400"/>
            <a:ext cx="8001000" cy="6629400"/>
          </a:xfrm>
          <a:prstGeom prst="rect">
            <a:avLst/>
          </a:prstGeom>
        </p:spPr>
        <p:txBody>
          <a:bodyPr/>
          <a:lstStyle/>
          <a:p>
            <a:pPr marL="0" indent="0" algn="ctr">
              <a:buNone/>
              <a:defRPr>
                <a:solidFill>
                  <a:schemeClr val="accent1"/>
                </a:solidFill>
              </a:defRPr>
            </a:pPr>
            <a:r>
              <a:rPr lang="en-US" sz="4400" dirty="0" smtClean="0">
                <a:solidFill>
                  <a:schemeClr val="tx1">
                    <a:lumMod val="95000"/>
                    <a:lumOff val="5000"/>
                  </a:schemeClr>
                </a:solidFill>
              </a:rPr>
              <a:t>Social Connectivity</a:t>
            </a:r>
            <a:endParaRPr lang="en-US" dirty="0" smtClean="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US" sz="2000" dirty="0">
              <a:solidFill>
                <a:schemeClr val="tx1">
                  <a:lumMod val="95000"/>
                  <a:lumOff val="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dirty="0" smtClean="0"/>
              <a:t>Positive </a:t>
            </a:r>
            <a:r>
              <a:rPr lang="en-US" dirty="0"/>
              <a:t>relationships are the most widely recognized factor in creating and maintaining resilience and a sense of well being. </a:t>
            </a:r>
          </a:p>
          <a:p>
            <a:pPr marL="285750" indent="-285750">
              <a:buFont typeface="Arial" panose="020B0604020202020204" pitchFamily="34" charset="0"/>
              <a:buChar char="•"/>
            </a:pPr>
            <a:r>
              <a:rPr lang="en-US" dirty="0" smtClean="0"/>
              <a:t>Contributes </a:t>
            </a:r>
            <a:r>
              <a:rPr lang="en-US" dirty="0"/>
              <a:t>to earned secure attachment, a sense that the world and people are safe.</a:t>
            </a:r>
          </a:p>
          <a:p>
            <a:pPr marL="285750" indent="-285750">
              <a:buFont typeface="Arial" panose="020B0604020202020204" pitchFamily="34" charset="0"/>
              <a:buChar char="•"/>
            </a:pPr>
            <a:r>
              <a:rPr lang="en-US" dirty="0"/>
              <a:t>Contradicts the isolation of interpersonal trauma</a:t>
            </a:r>
          </a:p>
          <a:p>
            <a:pPr marL="285750" indent="-285750">
              <a:buFont typeface="Arial" panose="020B0604020202020204" pitchFamily="34" charset="0"/>
              <a:buChar char="•"/>
            </a:pPr>
            <a:r>
              <a:rPr lang="en-US" dirty="0"/>
              <a:t>Contributes to post traumatic growth </a:t>
            </a:r>
            <a:endParaRPr lang="en-US" dirty="0"/>
          </a:p>
        </p:txBody>
      </p:sp>
    </p:spTree>
    <p:extLst>
      <p:ext uri="{BB962C8B-B14F-4D97-AF65-F5344CB8AC3E}">
        <p14:creationId xmlns:p14="http://schemas.microsoft.com/office/powerpoint/2010/main" val="2973157326"/>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78533</TotalTime>
  <Words>408</Words>
  <Application>Microsoft Office PowerPoint</Application>
  <PresentationFormat>On-screen Show (4:3)</PresentationFormat>
  <Paragraphs>100</Paragraphs>
  <Slides>22</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Avenir Heavy</vt:lpstr>
      <vt:lpstr>Cambria</vt:lpstr>
      <vt:lpstr>Comic Sans MS</vt:lpstr>
      <vt:lpstr>Times New Roman</vt:lpstr>
      <vt:lpstr>Default Design</vt:lpstr>
      <vt:lpstr>   </vt:lpstr>
      <vt:lpstr>PowerPoint Presentation</vt:lpstr>
      <vt:lpstr>PowerPoint Presentation</vt:lpstr>
      <vt:lpstr>PowerPoint Presentation</vt:lpstr>
      <vt:lpstr>PowerPoint Presentation</vt:lpstr>
      <vt:lpstr>PowerPoint Presentation</vt:lpstr>
      <vt:lpstr>PowerPoint Presentation</vt:lpstr>
      <vt:lpstr>Greatest excitement was generated around social connectivity  and diet, healthy food,  nutrition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lorraine</dc:creator>
  <cp:lastModifiedBy>Lorraine Robinson</cp:lastModifiedBy>
  <cp:revision>339</cp:revision>
  <cp:lastPrinted>2017-11-28T23:56:54Z</cp:lastPrinted>
  <dcterms:created xsi:type="dcterms:W3CDTF">2007-09-05T16:17:43Z</dcterms:created>
  <dcterms:modified xsi:type="dcterms:W3CDTF">2018-10-01T23:09:35Z</dcterms:modified>
</cp:coreProperties>
</file>