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5" r:id="rId10"/>
    <p:sldId id="263"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27" autoAdjust="0"/>
  </p:normalViewPr>
  <p:slideViewPr>
    <p:cSldViewPr snapToGrid="0">
      <p:cViewPr varScale="1">
        <p:scale>
          <a:sx n="105" d="100"/>
          <a:sy n="105"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49267B-82A0-42F0-8C83-CF87D385B927}" type="doc">
      <dgm:prSet loTypeId="urn:microsoft.com/office/officeart/2005/8/layout/pyramid2" loCatId="pyramid" qsTypeId="urn:microsoft.com/office/officeart/2005/8/quickstyle/3d4" qsCatId="3D" csTypeId="urn:microsoft.com/office/officeart/2005/8/colors/accent1_2" csCatId="accent1"/>
      <dgm:spPr/>
      <dgm:t>
        <a:bodyPr/>
        <a:lstStyle/>
        <a:p>
          <a:endParaRPr lang="en-US"/>
        </a:p>
      </dgm:t>
    </dgm:pt>
    <dgm:pt modelId="{58CD9C00-592E-44F2-982C-D14DD30C6D6F}">
      <dgm:prSet/>
      <dgm:spPr/>
      <dgm:t>
        <a:bodyPr/>
        <a:lstStyle/>
        <a:p>
          <a:pPr rtl="0"/>
          <a:r>
            <a:rPr lang="en-US" smtClean="0"/>
            <a:t>Culture</a:t>
          </a:r>
          <a:endParaRPr lang="en-US"/>
        </a:p>
      </dgm:t>
    </dgm:pt>
    <dgm:pt modelId="{513833EA-D6F8-4FAB-A1FB-CBC653BB2D9F}" type="parTrans" cxnId="{11AA708B-955C-4A89-AE5C-F518DB1BAEEE}">
      <dgm:prSet/>
      <dgm:spPr/>
      <dgm:t>
        <a:bodyPr/>
        <a:lstStyle/>
        <a:p>
          <a:endParaRPr lang="en-US"/>
        </a:p>
      </dgm:t>
    </dgm:pt>
    <dgm:pt modelId="{5D46BC71-E597-49A8-B3A1-C45B2A517222}" type="sibTrans" cxnId="{11AA708B-955C-4A89-AE5C-F518DB1BAEEE}">
      <dgm:prSet/>
      <dgm:spPr/>
      <dgm:t>
        <a:bodyPr/>
        <a:lstStyle/>
        <a:p>
          <a:endParaRPr lang="en-US"/>
        </a:p>
      </dgm:t>
    </dgm:pt>
    <dgm:pt modelId="{497E1E34-E081-48CC-B010-E6369057F213}">
      <dgm:prSet/>
      <dgm:spPr/>
      <dgm:t>
        <a:bodyPr/>
        <a:lstStyle/>
        <a:p>
          <a:pPr rtl="0"/>
          <a:r>
            <a:rPr lang="en-US" dirty="0" smtClean="0"/>
            <a:t>Artifacts – things observable</a:t>
          </a:r>
          <a:endParaRPr lang="en-US" dirty="0"/>
        </a:p>
      </dgm:t>
    </dgm:pt>
    <dgm:pt modelId="{CFC1B445-3855-47F1-85A1-82544C0BDF24}" type="parTrans" cxnId="{9EF5445C-AC40-4614-B303-6382A471AC27}">
      <dgm:prSet/>
      <dgm:spPr/>
      <dgm:t>
        <a:bodyPr/>
        <a:lstStyle/>
        <a:p>
          <a:endParaRPr lang="en-US"/>
        </a:p>
      </dgm:t>
    </dgm:pt>
    <dgm:pt modelId="{99850257-259D-4502-8B54-E2A32C0C2799}" type="sibTrans" cxnId="{9EF5445C-AC40-4614-B303-6382A471AC27}">
      <dgm:prSet/>
      <dgm:spPr/>
      <dgm:t>
        <a:bodyPr/>
        <a:lstStyle/>
        <a:p>
          <a:endParaRPr lang="en-US"/>
        </a:p>
      </dgm:t>
    </dgm:pt>
    <dgm:pt modelId="{4C79735D-AF13-48F6-AB00-ACCD52B01087}">
      <dgm:prSet/>
      <dgm:spPr/>
      <dgm:t>
        <a:bodyPr/>
        <a:lstStyle/>
        <a:p>
          <a:pPr rtl="0"/>
          <a:r>
            <a:rPr lang="en-US" smtClean="0"/>
            <a:t>Espoused values – consciously recognized as right/wrong</a:t>
          </a:r>
          <a:endParaRPr lang="en-US"/>
        </a:p>
      </dgm:t>
    </dgm:pt>
    <dgm:pt modelId="{CEA63442-5831-4A97-98DB-09DED87DDF3A}" type="parTrans" cxnId="{BFA672B4-D3C0-481C-A604-E8762C82219D}">
      <dgm:prSet/>
      <dgm:spPr/>
      <dgm:t>
        <a:bodyPr/>
        <a:lstStyle/>
        <a:p>
          <a:endParaRPr lang="en-US"/>
        </a:p>
      </dgm:t>
    </dgm:pt>
    <dgm:pt modelId="{F550E3B6-A758-4C1A-AFF8-4E699E4A9FA6}" type="sibTrans" cxnId="{BFA672B4-D3C0-481C-A604-E8762C82219D}">
      <dgm:prSet/>
      <dgm:spPr/>
      <dgm:t>
        <a:bodyPr/>
        <a:lstStyle/>
        <a:p>
          <a:endParaRPr lang="en-US"/>
        </a:p>
      </dgm:t>
    </dgm:pt>
    <dgm:pt modelId="{A8288F99-BAE5-4902-AB8F-69D2DA760133}">
      <dgm:prSet/>
      <dgm:spPr/>
      <dgm:t>
        <a:bodyPr/>
        <a:lstStyle/>
        <a:p>
          <a:pPr rtl="0"/>
          <a:r>
            <a:rPr lang="en-US" smtClean="0"/>
            <a:t>Basic assumptions (worldviews) hold about nature of reality </a:t>
          </a:r>
          <a:endParaRPr lang="en-US"/>
        </a:p>
      </dgm:t>
    </dgm:pt>
    <dgm:pt modelId="{01214B55-493E-43DD-B7BA-78C7A96365B7}" type="parTrans" cxnId="{E5A22621-2846-4EC6-AFC4-2D5F2C8260D1}">
      <dgm:prSet/>
      <dgm:spPr/>
      <dgm:t>
        <a:bodyPr/>
        <a:lstStyle/>
        <a:p>
          <a:endParaRPr lang="en-US"/>
        </a:p>
      </dgm:t>
    </dgm:pt>
    <dgm:pt modelId="{B8C1A4DB-7A9E-4A6C-9A92-F5FB692AC625}" type="sibTrans" cxnId="{E5A22621-2846-4EC6-AFC4-2D5F2C8260D1}">
      <dgm:prSet/>
      <dgm:spPr/>
      <dgm:t>
        <a:bodyPr/>
        <a:lstStyle/>
        <a:p>
          <a:endParaRPr lang="en-US"/>
        </a:p>
      </dgm:t>
    </dgm:pt>
    <dgm:pt modelId="{621B1260-B7E1-4190-AAA8-F51ABFBEAA61}" type="pres">
      <dgm:prSet presAssocID="{6E49267B-82A0-42F0-8C83-CF87D385B927}" presName="compositeShape" presStyleCnt="0">
        <dgm:presLayoutVars>
          <dgm:dir/>
          <dgm:resizeHandles/>
        </dgm:presLayoutVars>
      </dgm:prSet>
      <dgm:spPr/>
      <dgm:t>
        <a:bodyPr/>
        <a:lstStyle/>
        <a:p>
          <a:endParaRPr lang="en-US"/>
        </a:p>
      </dgm:t>
    </dgm:pt>
    <dgm:pt modelId="{25D67F8C-A760-44CE-A503-57D0E4F0DC82}" type="pres">
      <dgm:prSet presAssocID="{6E49267B-82A0-42F0-8C83-CF87D385B927}" presName="pyramid" presStyleLbl="node1" presStyleIdx="0" presStyleCnt="1" custLinFactNeighborX="-53891" custLinFactNeighborY="-34779"/>
      <dgm:spPr/>
    </dgm:pt>
    <dgm:pt modelId="{F341087F-BDEE-44C5-8C70-8E7BAF68A74C}" type="pres">
      <dgm:prSet presAssocID="{6E49267B-82A0-42F0-8C83-CF87D385B927}" presName="theList" presStyleCnt="0"/>
      <dgm:spPr/>
    </dgm:pt>
    <dgm:pt modelId="{B15EF285-6FA0-43BA-B1D2-5ABFE52B58C1}" type="pres">
      <dgm:prSet presAssocID="{58CD9C00-592E-44F2-982C-D14DD30C6D6F}" presName="aNode" presStyleLbl="fgAcc1" presStyleIdx="0" presStyleCnt="1" custLinFactY="1163" custLinFactNeighborX="-1928" custLinFactNeighborY="100000">
        <dgm:presLayoutVars>
          <dgm:bulletEnabled val="1"/>
        </dgm:presLayoutVars>
      </dgm:prSet>
      <dgm:spPr/>
      <dgm:t>
        <a:bodyPr/>
        <a:lstStyle/>
        <a:p>
          <a:endParaRPr lang="en-US"/>
        </a:p>
      </dgm:t>
    </dgm:pt>
    <dgm:pt modelId="{C62366B1-3CCA-4CEF-899D-372492E6D21F}" type="pres">
      <dgm:prSet presAssocID="{58CD9C00-592E-44F2-982C-D14DD30C6D6F}" presName="aSpace" presStyleCnt="0"/>
      <dgm:spPr/>
    </dgm:pt>
  </dgm:ptLst>
  <dgm:cxnLst>
    <dgm:cxn modelId="{923783F6-43FE-465B-9783-C5FF108AEE97}" type="presOf" srcId="{497E1E34-E081-48CC-B010-E6369057F213}" destId="{B15EF285-6FA0-43BA-B1D2-5ABFE52B58C1}" srcOrd="0" destOrd="1" presId="urn:microsoft.com/office/officeart/2005/8/layout/pyramid2"/>
    <dgm:cxn modelId="{EC74841F-B3E8-4405-8750-4CD3C0B50ABE}" type="presOf" srcId="{6E49267B-82A0-42F0-8C83-CF87D385B927}" destId="{621B1260-B7E1-4190-AAA8-F51ABFBEAA61}" srcOrd="0" destOrd="0" presId="urn:microsoft.com/office/officeart/2005/8/layout/pyramid2"/>
    <dgm:cxn modelId="{C08062D3-C9F1-45A0-B0A5-9D1330637336}" type="presOf" srcId="{A8288F99-BAE5-4902-AB8F-69D2DA760133}" destId="{B15EF285-6FA0-43BA-B1D2-5ABFE52B58C1}" srcOrd="0" destOrd="3" presId="urn:microsoft.com/office/officeart/2005/8/layout/pyramid2"/>
    <dgm:cxn modelId="{3605744C-5133-4285-947F-862586687931}" type="presOf" srcId="{4C79735D-AF13-48F6-AB00-ACCD52B01087}" destId="{B15EF285-6FA0-43BA-B1D2-5ABFE52B58C1}" srcOrd="0" destOrd="2" presId="urn:microsoft.com/office/officeart/2005/8/layout/pyramid2"/>
    <dgm:cxn modelId="{E5A22621-2846-4EC6-AFC4-2D5F2C8260D1}" srcId="{58CD9C00-592E-44F2-982C-D14DD30C6D6F}" destId="{A8288F99-BAE5-4902-AB8F-69D2DA760133}" srcOrd="2" destOrd="0" parTransId="{01214B55-493E-43DD-B7BA-78C7A96365B7}" sibTransId="{B8C1A4DB-7A9E-4A6C-9A92-F5FB692AC625}"/>
    <dgm:cxn modelId="{BFA672B4-D3C0-481C-A604-E8762C82219D}" srcId="{58CD9C00-592E-44F2-982C-D14DD30C6D6F}" destId="{4C79735D-AF13-48F6-AB00-ACCD52B01087}" srcOrd="1" destOrd="0" parTransId="{CEA63442-5831-4A97-98DB-09DED87DDF3A}" sibTransId="{F550E3B6-A758-4C1A-AFF8-4E699E4A9FA6}"/>
    <dgm:cxn modelId="{851CF2D4-820E-46DF-96EC-870322B88383}" type="presOf" srcId="{58CD9C00-592E-44F2-982C-D14DD30C6D6F}" destId="{B15EF285-6FA0-43BA-B1D2-5ABFE52B58C1}" srcOrd="0" destOrd="0" presId="urn:microsoft.com/office/officeart/2005/8/layout/pyramid2"/>
    <dgm:cxn modelId="{9EF5445C-AC40-4614-B303-6382A471AC27}" srcId="{58CD9C00-592E-44F2-982C-D14DD30C6D6F}" destId="{497E1E34-E081-48CC-B010-E6369057F213}" srcOrd="0" destOrd="0" parTransId="{CFC1B445-3855-47F1-85A1-82544C0BDF24}" sibTransId="{99850257-259D-4502-8B54-E2A32C0C2799}"/>
    <dgm:cxn modelId="{11AA708B-955C-4A89-AE5C-F518DB1BAEEE}" srcId="{6E49267B-82A0-42F0-8C83-CF87D385B927}" destId="{58CD9C00-592E-44F2-982C-D14DD30C6D6F}" srcOrd="0" destOrd="0" parTransId="{513833EA-D6F8-4FAB-A1FB-CBC653BB2D9F}" sibTransId="{5D46BC71-E597-49A8-B3A1-C45B2A517222}"/>
    <dgm:cxn modelId="{B56C0511-98FE-4381-BF8F-6D061CB41DD9}" type="presParOf" srcId="{621B1260-B7E1-4190-AAA8-F51ABFBEAA61}" destId="{25D67F8C-A760-44CE-A503-57D0E4F0DC82}" srcOrd="0" destOrd="0" presId="urn:microsoft.com/office/officeart/2005/8/layout/pyramid2"/>
    <dgm:cxn modelId="{8A809629-668C-47D3-9734-D3F3765B8E2E}" type="presParOf" srcId="{621B1260-B7E1-4190-AAA8-F51ABFBEAA61}" destId="{F341087F-BDEE-44C5-8C70-8E7BAF68A74C}" srcOrd="1" destOrd="0" presId="urn:microsoft.com/office/officeart/2005/8/layout/pyramid2"/>
    <dgm:cxn modelId="{3B7FB489-57AA-4828-A3E7-3294398D1CDB}" type="presParOf" srcId="{F341087F-BDEE-44C5-8C70-8E7BAF68A74C}" destId="{B15EF285-6FA0-43BA-B1D2-5ABFE52B58C1}" srcOrd="0" destOrd="0" presId="urn:microsoft.com/office/officeart/2005/8/layout/pyramid2"/>
    <dgm:cxn modelId="{C6DA0589-9334-45D3-8AED-5C5F91F2B42B}" type="presParOf" srcId="{F341087F-BDEE-44C5-8C70-8E7BAF68A74C}" destId="{C62366B1-3CCA-4CEF-899D-372492E6D21F}" srcOrd="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67F8C-A760-44CE-A503-57D0E4F0DC82}">
      <dsp:nvSpPr>
        <dsp:cNvPr id="0" name=""/>
        <dsp:cNvSpPr/>
      </dsp:nvSpPr>
      <dsp:spPr>
        <a:xfrm>
          <a:off x="0" y="0"/>
          <a:ext cx="3997828" cy="3997828"/>
        </a:xfrm>
        <a:prstGeom prst="triangl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15EF285-6FA0-43BA-B1D2-5ABFE52B58C1}">
      <dsp:nvSpPr>
        <dsp:cNvPr id="0" name=""/>
        <dsp:cNvSpPr/>
      </dsp:nvSpPr>
      <dsp:spPr>
        <a:xfrm>
          <a:off x="2071175" y="788503"/>
          <a:ext cx="2598588" cy="284220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rtl="0">
            <a:lnSpc>
              <a:spcPct val="90000"/>
            </a:lnSpc>
            <a:spcBef>
              <a:spcPct val="0"/>
            </a:spcBef>
            <a:spcAft>
              <a:spcPct val="35000"/>
            </a:spcAft>
          </a:pPr>
          <a:r>
            <a:rPr lang="en-US" sz="2100" kern="1200" smtClean="0"/>
            <a:t>Culture</a:t>
          </a:r>
          <a:endParaRPr lang="en-US" sz="2100" kern="1200"/>
        </a:p>
        <a:p>
          <a:pPr marL="171450" lvl="1" indent="-171450" algn="l" defTabSz="711200" rtl="0">
            <a:lnSpc>
              <a:spcPct val="90000"/>
            </a:lnSpc>
            <a:spcBef>
              <a:spcPct val="0"/>
            </a:spcBef>
            <a:spcAft>
              <a:spcPct val="15000"/>
            </a:spcAft>
            <a:buChar char="••"/>
          </a:pPr>
          <a:r>
            <a:rPr lang="en-US" sz="1600" kern="1200" dirty="0" smtClean="0"/>
            <a:t>Artifacts – things observable</a:t>
          </a:r>
          <a:endParaRPr lang="en-US" sz="1600" kern="1200" dirty="0"/>
        </a:p>
        <a:p>
          <a:pPr marL="171450" lvl="1" indent="-171450" algn="l" defTabSz="711200" rtl="0">
            <a:lnSpc>
              <a:spcPct val="90000"/>
            </a:lnSpc>
            <a:spcBef>
              <a:spcPct val="0"/>
            </a:spcBef>
            <a:spcAft>
              <a:spcPct val="15000"/>
            </a:spcAft>
            <a:buChar char="••"/>
          </a:pPr>
          <a:r>
            <a:rPr lang="en-US" sz="1600" kern="1200" smtClean="0"/>
            <a:t>Espoused values – consciously recognized as right/wrong</a:t>
          </a:r>
          <a:endParaRPr lang="en-US" sz="1600" kern="1200"/>
        </a:p>
        <a:p>
          <a:pPr marL="171450" lvl="1" indent="-171450" algn="l" defTabSz="711200" rtl="0">
            <a:lnSpc>
              <a:spcPct val="90000"/>
            </a:lnSpc>
            <a:spcBef>
              <a:spcPct val="0"/>
            </a:spcBef>
            <a:spcAft>
              <a:spcPct val="15000"/>
            </a:spcAft>
            <a:buChar char="••"/>
          </a:pPr>
          <a:r>
            <a:rPr lang="en-US" sz="1600" kern="1200" smtClean="0"/>
            <a:t>Basic assumptions (worldviews) hold about nature of reality </a:t>
          </a:r>
          <a:endParaRPr lang="en-US" sz="1600" kern="1200"/>
        </a:p>
      </dsp:txBody>
      <dsp:txXfrm>
        <a:off x="2198028" y="915356"/>
        <a:ext cx="2344882" cy="2588499"/>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61F776-130A-4F10-BEEF-0235803CA97A}" type="datetimeFigureOut">
              <a:rPr lang="en-US" smtClean="0"/>
              <a:t>10/3/2018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CC11CA-774C-4203-9FD3-915F37D259F2}" type="slidenum">
              <a:rPr lang="en-US" smtClean="0"/>
              <a:t>‹#›</a:t>
            </a:fld>
            <a:endParaRPr lang="en-US"/>
          </a:p>
        </p:txBody>
      </p:sp>
    </p:spTree>
    <p:extLst>
      <p:ext uri="{BB962C8B-B14F-4D97-AF65-F5344CB8AC3E}">
        <p14:creationId xmlns:p14="http://schemas.microsoft.com/office/powerpoint/2010/main" val="299629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aspects of culture that constitute a given society are outward expressions of those internally held worldviews. The current state of the planet can be attributed to the effects of our individual and collective patterns of behavior as guided by our fundamental worldviews. The change that is necessary to turn the tide against the trends of degradation will require a dramatic change in culture at the level of worldview. Systems theory – this is a big lever of change. </a:t>
            </a:r>
          </a:p>
          <a:p>
            <a:endParaRPr lang="en-US" dirty="0"/>
          </a:p>
        </p:txBody>
      </p:sp>
      <p:sp>
        <p:nvSpPr>
          <p:cNvPr id="4" name="Slide Number Placeholder 3"/>
          <p:cNvSpPr>
            <a:spLocks noGrp="1"/>
          </p:cNvSpPr>
          <p:nvPr>
            <p:ph type="sldNum" sz="quarter" idx="10"/>
          </p:nvPr>
        </p:nvSpPr>
        <p:spPr/>
        <p:txBody>
          <a:bodyPr/>
          <a:lstStyle/>
          <a:p>
            <a:fld id="{8330CF37-8EA7-4F72-A461-50DCB9480F3F}" type="slidenum">
              <a:rPr lang="en-US" smtClean="0"/>
              <a:t>8</a:t>
            </a:fld>
            <a:endParaRPr lang="en-US"/>
          </a:p>
        </p:txBody>
      </p:sp>
    </p:spTree>
    <p:extLst>
      <p:ext uri="{BB962C8B-B14F-4D97-AF65-F5344CB8AC3E}">
        <p14:creationId xmlns:p14="http://schemas.microsoft.com/office/powerpoint/2010/main" val="908357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10/3/2018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10/3/2018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10/3/2018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10/3/2018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10/3/2018</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10/3/2018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10/3/2018</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10/3/2018</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10/3/2018</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10/3/2018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10/3/2018</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10/3/2018</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Joining Sustainability and Practice</a:t>
            </a:r>
            <a:endParaRPr lang="en-US" dirty="0"/>
          </a:p>
        </p:txBody>
      </p:sp>
      <p:sp>
        <p:nvSpPr>
          <p:cNvPr id="3" name="Subtitle 2"/>
          <p:cNvSpPr>
            <a:spLocks noGrp="1"/>
          </p:cNvSpPr>
          <p:nvPr>
            <p:ph type="subTitle" idx="1"/>
          </p:nvPr>
        </p:nvSpPr>
        <p:spPr/>
        <p:txBody>
          <a:bodyPr/>
          <a:lstStyle/>
          <a:p>
            <a:r>
              <a:rPr lang="en-US" dirty="0" smtClean="0"/>
              <a:t>Learning from reflection and example</a:t>
            </a:r>
            <a:endParaRPr lang="en-US" dirty="0"/>
          </a:p>
        </p:txBody>
      </p:sp>
    </p:spTree>
    <p:extLst>
      <p:ext uri="{BB962C8B-B14F-4D97-AF65-F5344CB8AC3E}">
        <p14:creationId xmlns:p14="http://schemas.microsoft.com/office/powerpoint/2010/main" val="4169269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 on Your Worldview</a:t>
            </a:r>
            <a:endParaRPr lang="en-US" dirty="0"/>
          </a:p>
        </p:txBody>
      </p:sp>
      <p:sp>
        <p:nvSpPr>
          <p:cNvPr id="3" name="Content Placeholder 2"/>
          <p:cNvSpPr>
            <a:spLocks noGrp="1"/>
          </p:cNvSpPr>
          <p:nvPr>
            <p:ph idx="1"/>
          </p:nvPr>
        </p:nvSpPr>
        <p:spPr>
          <a:xfrm>
            <a:off x="2344366" y="2052116"/>
            <a:ext cx="8225773" cy="3997828"/>
          </a:xfrm>
        </p:spPr>
        <p:txBody>
          <a:bodyPr/>
          <a:lstStyle/>
          <a:p>
            <a:pPr marL="0" indent="0">
              <a:buNone/>
            </a:pPr>
            <a:r>
              <a:rPr lang="en-US" sz="2400" dirty="0" smtClean="0"/>
              <a:t>Relationship between humans and nature</a:t>
            </a:r>
          </a:p>
          <a:p>
            <a:r>
              <a:rPr lang="en-US" dirty="0" smtClean="0"/>
              <a:t>How would you describe nature and how would you describe the boundary between humans and nature</a:t>
            </a:r>
          </a:p>
          <a:p>
            <a:r>
              <a:rPr lang="en-US" dirty="0" smtClean="0"/>
              <a:t>What is the role of nature in human wellness/</a:t>
            </a:r>
            <a:r>
              <a:rPr lang="en-US" dirty="0" err="1" smtClean="0"/>
              <a:t>unwellness</a:t>
            </a:r>
            <a:r>
              <a:rPr lang="en-US" dirty="0" smtClean="0"/>
              <a:t>?</a:t>
            </a:r>
          </a:p>
          <a:p>
            <a:r>
              <a:rPr lang="en-US" dirty="0" smtClean="0"/>
              <a:t>What were the messages you have received that informed these beliefs? </a:t>
            </a:r>
            <a:endParaRPr lang="en-US" dirty="0"/>
          </a:p>
        </p:txBody>
      </p:sp>
    </p:spTree>
    <p:extLst>
      <p:ext uri="{BB962C8B-B14F-4D97-AF65-F5344CB8AC3E}">
        <p14:creationId xmlns:p14="http://schemas.microsoft.com/office/powerpoint/2010/main" val="20120271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Comparing Worldviews</a:t>
            </a:r>
            <a:endParaRPr lang="en-US" dirty="0"/>
          </a:p>
        </p:txBody>
      </p:sp>
      <p:sp>
        <p:nvSpPr>
          <p:cNvPr id="12" name="Text Placeholder 11"/>
          <p:cNvSpPr>
            <a:spLocks noGrp="1"/>
          </p:cNvSpPr>
          <p:nvPr>
            <p:ph type="body" idx="1"/>
          </p:nvPr>
        </p:nvSpPr>
        <p:spPr>
          <a:xfrm>
            <a:off x="2606440" y="1571943"/>
            <a:ext cx="3896468" cy="713818"/>
          </a:xfrm>
        </p:spPr>
        <p:txBody>
          <a:bodyPr/>
          <a:lstStyle/>
          <a:p>
            <a:r>
              <a:rPr lang="en-US" dirty="0" smtClean="0"/>
              <a:t>Dominant Worldview</a:t>
            </a:r>
            <a:endParaRPr lang="en-US" dirty="0"/>
          </a:p>
        </p:txBody>
      </p:sp>
      <p:sp>
        <p:nvSpPr>
          <p:cNvPr id="13" name="Content Placeholder 12"/>
          <p:cNvSpPr>
            <a:spLocks noGrp="1"/>
          </p:cNvSpPr>
          <p:nvPr>
            <p:ph sz="half" idx="2"/>
          </p:nvPr>
        </p:nvSpPr>
        <p:spPr>
          <a:xfrm>
            <a:off x="2606440" y="2512544"/>
            <a:ext cx="3893623" cy="3071434"/>
          </a:xfrm>
        </p:spPr>
        <p:txBody>
          <a:bodyPr>
            <a:normAutofit fontScale="92500" lnSpcReduction="10000"/>
          </a:bodyPr>
          <a:lstStyle/>
          <a:p>
            <a:r>
              <a:rPr lang="en-US" dirty="0"/>
              <a:t>Growth is good</a:t>
            </a:r>
          </a:p>
          <a:p>
            <a:r>
              <a:rPr lang="en-US" dirty="0"/>
              <a:t>Land can be owned by people</a:t>
            </a:r>
          </a:p>
          <a:p>
            <a:r>
              <a:rPr lang="en-US" dirty="0"/>
              <a:t>Nature exists as an expanse of resources to be applied for human purposes</a:t>
            </a:r>
          </a:p>
          <a:p>
            <a:r>
              <a:rPr lang="en-US" dirty="0"/>
              <a:t>Humans are at the top of the evolutionary ladder</a:t>
            </a:r>
          </a:p>
          <a:p>
            <a:endParaRPr lang="en-US" dirty="0"/>
          </a:p>
        </p:txBody>
      </p:sp>
      <p:sp>
        <p:nvSpPr>
          <p:cNvPr id="14" name="Text Placeholder 13"/>
          <p:cNvSpPr>
            <a:spLocks noGrp="1"/>
          </p:cNvSpPr>
          <p:nvPr>
            <p:ph type="body" sz="quarter" idx="3"/>
          </p:nvPr>
        </p:nvSpPr>
        <p:spPr>
          <a:xfrm>
            <a:off x="6666635" y="1571943"/>
            <a:ext cx="3899798" cy="713818"/>
          </a:xfrm>
        </p:spPr>
        <p:txBody>
          <a:bodyPr/>
          <a:lstStyle/>
          <a:p>
            <a:r>
              <a:rPr lang="en-US" dirty="0" smtClean="0"/>
              <a:t>Indigenous Worldview</a:t>
            </a:r>
            <a:endParaRPr lang="en-US" dirty="0"/>
          </a:p>
        </p:txBody>
      </p:sp>
      <p:sp>
        <p:nvSpPr>
          <p:cNvPr id="15" name="Content Placeholder 14"/>
          <p:cNvSpPr>
            <a:spLocks noGrp="1"/>
          </p:cNvSpPr>
          <p:nvPr>
            <p:ph sz="quarter" idx="4"/>
          </p:nvPr>
        </p:nvSpPr>
        <p:spPr>
          <a:xfrm>
            <a:off x="6666635" y="2512544"/>
            <a:ext cx="3899798" cy="3071434"/>
          </a:xfrm>
        </p:spPr>
        <p:txBody>
          <a:bodyPr/>
          <a:lstStyle/>
          <a:p>
            <a:r>
              <a:rPr lang="en-US" dirty="0" smtClean="0"/>
              <a:t>Take only what you need with gratitude</a:t>
            </a:r>
          </a:p>
          <a:p>
            <a:r>
              <a:rPr lang="en-US" dirty="0" smtClean="0"/>
              <a:t>The land is sacred</a:t>
            </a:r>
          </a:p>
          <a:p>
            <a:r>
              <a:rPr lang="en-US" dirty="0" smtClean="0"/>
              <a:t>Humans are part of the environment</a:t>
            </a:r>
          </a:p>
          <a:p>
            <a:r>
              <a:rPr lang="en-US" dirty="0" smtClean="0"/>
              <a:t>Ancestors are present</a:t>
            </a:r>
            <a:endParaRPr lang="en-US" dirty="0"/>
          </a:p>
        </p:txBody>
      </p:sp>
      <p:sp>
        <p:nvSpPr>
          <p:cNvPr id="16" name="TextBox 15"/>
          <p:cNvSpPr txBox="1"/>
          <p:nvPr/>
        </p:nvSpPr>
        <p:spPr>
          <a:xfrm>
            <a:off x="1806201" y="6049944"/>
            <a:ext cx="8763938" cy="369332"/>
          </a:xfrm>
          <a:prstGeom prst="rect">
            <a:avLst/>
          </a:prstGeom>
          <a:noFill/>
        </p:spPr>
        <p:txBody>
          <a:bodyPr wrap="none" rtlCol="0">
            <a:spAutoFit/>
          </a:bodyPr>
          <a:lstStyle/>
          <a:p>
            <a:r>
              <a:rPr lang="en-US" dirty="0" smtClean="0"/>
              <a:t>Cognitive baseline for considering what is appropriate/inappropriate course of action</a:t>
            </a:r>
            <a:endParaRPr lang="en-US" dirty="0"/>
          </a:p>
        </p:txBody>
      </p:sp>
      <p:cxnSp>
        <p:nvCxnSpPr>
          <p:cNvPr id="17" name="Straight Connector 16"/>
          <p:cNvCxnSpPr/>
          <p:nvPr/>
        </p:nvCxnSpPr>
        <p:spPr>
          <a:xfrm flipV="1">
            <a:off x="1806201" y="5921385"/>
            <a:ext cx="8451668" cy="39188"/>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06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Profession of Social Work</a:t>
            </a:r>
            <a:endParaRPr lang="en-US" dirty="0"/>
          </a:p>
        </p:txBody>
      </p:sp>
      <p:sp>
        <p:nvSpPr>
          <p:cNvPr id="8" name="Content Placeholder 7"/>
          <p:cNvSpPr>
            <a:spLocks noGrp="1"/>
          </p:cNvSpPr>
          <p:nvPr>
            <p:ph idx="1"/>
          </p:nvPr>
        </p:nvSpPr>
        <p:spPr>
          <a:xfrm>
            <a:off x="2293034" y="2052115"/>
            <a:ext cx="8277105" cy="4658173"/>
          </a:xfrm>
        </p:spPr>
        <p:txBody>
          <a:bodyPr/>
          <a:lstStyle/>
          <a:p>
            <a:r>
              <a:rPr lang="en-US" dirty="0" smtClean="0"/>
              <a:t>Our origin stories began at same time as growth economies took off – our profession is deeply influenced by that culture</a:t>
            </a:r>
          </a:p>
          <a:p>
            <a:pPr marL="0" indent="0">
              <a:buNone/>
            </a:pPr>
            <a:r>
              <a:rPr lang="en-US" dirty="0" smtClean="0"/>
              <a:t>Questions</a:t>
            </a:r>
            <a:endParaRPr lang="en-US" dirty="0"/>
          </a:p>
          <a:p>
            <a:r>
              <a:rPr lang="en-US" dirty="0" smtClean="0"/>
              <a:t>What aspects of the worldview of the profession are in concert with sustainability and what are potential barriers?</a:t>
            </a:r>
          </a:p>
          <a:p>
            <a:r>
              <a:rPr lang="en-US" dirty="0" smtClean="0"/>
              <a:t>What would social work practice that incorporates sustainability look like? Are any of you practicing in this way? </a:t>
            </a:r>
          </a:p>
          <a:p>
            <a:r>
              <a:rPr lang="en-US" dirty="0" smtClean="0"/>
              <a:t>What would a social work job that truly marries wellbeing of planet and people look like?</a:t>
            </a:r>
            <a:endParaRPr lang="en-US" dirty="0"/>
          </a:p>
        </p:txBody>
      </p:sp>
    </p:spTree>
    <p:extLst>
      <p:ext uri="{BB962C8B-B14F-4D97-AF65-F5344CB8AC3E}">
        <p14:creationId xmlns:p14="http://schemas.microsoft.com/office/powerpoint/2010/main" val="1708999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498022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a:t>
            </a:r>
            <a:endParaRPr lang="en-US" dirty="0"/>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50" t="19888" r="63214" b="59434"/>
          <a:stretch/>
        </p:blipFill>
        <p:spPr>
          <a:xfrm>
            <a:off x="1816275" y="920952"/>
            <a:ext cx="2682054" cy="2185502"/>
          </a:xfrm>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5957" t="20274" r="20207" b="59452"/>
          <a:stretch/>
        </p:blipFill>
        <p:spPr>
          <a:xfrm>
            <a:off x="5853047" y="1264908"/>
            <a:ext cx="3992307" cy="2461924"/>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375" t="39817" r="3405" b="33699"/>
          <a:stretch/>
        </p:blipFill>
        <p:spPr>
          <a:xfrm>
            <a:off x="1412049" y="3623212"/>
            <a:ext cx="7793903" cy="2890322"/>
          </a:xfrm>
          <a:prstGeom prst="rect">
            <a:avLst/>
          </a:prstGeom>
        </p:spPr>
      </p:pic>
    </p:spTree>
    <p:extLst>
      <p:ext uri="{BB962C8B-B14F-4D97-AF65-F5344CB8AC3E}">
        <p14:creationId xmlns:p14="http://schemas.microsoft.com/office/powerpoint/2010/main" val="2060479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7270" y="613776"/>
            <a:ext cx="4076599" cy="278067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9535" y="1739552"/>
            <a:ext cx="3760604" cy="210593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8860" y="4167318"/>
            <a:ext cx="2676525" cy="1704975"/>
          </a:xfrm>
          <a:prstGeom prst="rect">
            <a:avLst/>
          </a:prstGeom>
        </p:spPr>
      </p:pic>
      <p:sp>
        <p:nvSpPr>
          <p:cNvPr id="9" name="AutoShape 4" descr="Image result for climate change refug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5"/>
          <a:stretch>
            <a:fillRect/>
          </a:stretch>
        </p:blipFill>
        <p:spPr>
          <a:xfrm>
            <a:off x="5314110" y="4167319"/>
            <a:ext cx="3793210" cy="1944926"/>
          </a:xfrm>
          <a:prstGeom prst="rect">
            <a:avLst/>
          </a:prstGeom>
        </p:spPr>
      </p:pic>
    </p:spTree>
    <p:extLst>
      <p:ext uri="{BB962C8B-B14F-4D97-AF65-F5344CB8AC3E}">
        <p14:creationId xmlns:p14="http://schemas.microsoft.com/office/powerpoint/2010/main" val="3702492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5637" y="1815015"/>
            <a:ext cx="3622332" cy="2556940"/>
          </a:xfrm>
        </p:spPr>
      </p:pic>
      <p:sp>
        <p:nvSpPr>
          <p:cNvPr id="5" name="TextBox 4"/>
          <p:cNvSpPr txBox="1"/>
          <p:nvPr/>
        </p:nvSpPr>
        <p:spPr>
          <a:xfrm>
            <a:off x="1046746" y="1168684"/>
            <a:ext cx="8456161" cy="646331"/>
          </a:xfrm>
          <a:prstGeom prst="rect">
            <a:avLst/>
          </a:prstGeom>
          <a:noFill/>
        </p:spPr>
        <p:txBody>
          <a:bodyPr wrap="none" rtlCol="0">
            <a:spAutoFit/>
          </a:bodyPr>
          <a:lstStyle/>
          <a:p>
            <a:r>
              <a:rPr lang="en-US" dirty="0" smtClean="0"/>
              <a:t>If emissions follow business-as-usual, there is a 93% chance that global warming</a:t>
            </a:r>
          </a:p>
          <a:p>
            <a:r>
              <a:rPr lang="en-US" dirty="0" smtClean="0"/>
              <a:t>Will exceed 4 degrees Celsius at the turn of the century</a:t>
            </a:r>
            <a:endParaRPr lang="en-US" dirty="0"/>
          </a:p>
        </p:txBody>
      </p:sp>
      <p:sp>
        <p:nvSpPr>
          <p:cNvPr id="6" name="TextBox 5"/>
          <p:cNvSpPr txBox="1"/>
          <p:nvPr/>
        </p:nvSpPr>
        <p:spPr>
          <a:xfrm>
            <a:off x="948625" y="2736679"/>
            <a:ext cx="6571094" cy="923330"/>
          </a:xfrm>
          <a:prstGeom prst="rect">
            <a:avLst/>
          </a:prstGeom>
          <a:noFill/>
        </p:spPr>
        <p:txBody>
          <a:bodyPr wrap="none" rtlCol="0">
            <a:spAutoFit/>
          </a:bodyPr>
          <a:lstStyle/>
          <a:p>
            <a:r>
              <a:rPr lang="en-US" dirty="0" smtClean="0"/>
              <a:t>Tens of millions of people will be forced to leave their homes in</a:t>
            </a:r>
          </a:p>
          <a:p>
            <a:r>
              <a:rPr lang="en-US" dirty="0" smtClean="0"/>
              <a:t>The next decade because of climate change – creating the</a:t>
            </a:r>
          </a:p>
          <a:p>
            <a:r>
              <a:rPr lang="en-US" dirty="0" smtClean="0"/>
              <a:t>World’s biggest refugee crisis ever.</a:t>
            </a:r>
            <a:endParaRPr lang="en-US" dirty="0"/>
          </a:p>
        </p:txBody>
      </p:sp>
      <p:sp>
        <p:nvSpPr>
          <p:cNvPr id="7" name="TextBox 6"/>
          <p:cNvSpPr txBox="1"/>
          <p:nvPr/>
        </p:nvSpPr>
        <p:spPr>
          <a:xfrm>
            <a:off x="2100769" y="4827148"/>
            <a:ext cx="5164076" cy="1200329"/>
          </a:xfrm>
          <a:prstGeom prst="rect">
            <a:avLst/>
          </a:prstGeom>
          <a:noFill/>
        </p:spPr>
        <p:txBody>
          <a:bodyPr wrap="square" rtlCol="0">
            <a:spAutoFit/>
          </a:bodyPr>
          <a:lstStyle/>
          <a:p>
            <a:r>
              <a:rPr lang="en-US" dirty="0" smtClean="0"/>
              <a:t>Without significant changes in methods, Midwestern and southern states </a:t>
            </a:r>
          </a:p>
          <a:p>
            <a:r>
              <a:rPr lang="en-US" dirty="0" smtClean="0"/>
              <a:t>Could see declines in crop yield by as much as 10% in 20 years.</a:t>
            </a:r>
            <a:endParaRPr lang="en-US" dirty="0"/>
          </a:p>
        </p:txBody>
      </p:sp>
    </p:spTree>
    <p:extLst>
      <p:ext uri="{BB962C8B-B14F-4D97-AF65-F5344CB8AC3E}">
        <p14:creationId xmlns:p14="http://schemas.microsoft.com/office/powerpoint/2010/main" val="318501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Stories</a:t>
            </a:r>
            <a:endParaRPr lang="en-US" dirty="0"/>
          </a:p>
        </p:txBody>
      </p:sp>
      <p:sp>
        <p:nvSpPr>
          <p:cNvPr id="3" name="Content Placeholder 2"/>
          <p:cNvSpPr>
            <a:spLocks noGrp="1"/>
          </p:cNvSpPr>
          <p:nvPr>
            <p:ph idx="1"/>
          </p:nvPr>
        </p:nvSpPr>
        <p:spPr/>
        <p:txBody>
          <a:bodyPr/>
          <a:lstStyle/>
          <a:p>
            <a:endParaRPr lang="en-US"/>
          </a:p>
        </p:txBody>
      </p:sp>
      <p:pic>
        <p:nvPicPr>
          <p:cNvPr id="5" name="Picture 4"/>
          <p:cNvPicPr/>
          <p:nvPr/>
        </p:nvPicPr>
        <p:blipFill rotWithShape="1">
          <a:blip r:embed="rId2"/>
          <a:srcRect l="22917" t="17287" r="29647" b="27660"/>
          <a:stretch/>
        </p:blipFill>
        <p:spPr bwMode="auto">
          <a:xfrm>
            <a:off x="2020767" y="319536"/>
            <a:ext cx="3342884" cy="2824497"/>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26122" t="12500" r="22596" b="17287"/>
          <a:stretch/>
        </p:blipFill>
        <p:spPr bwMode="auto">
          <a:xfrm>
            <a:off x="7522139" y="2052116"/>
            <a:ext cx="3048000" cy="2514600"/>
          </a:xfrm>
          <a:prstGeom prst="rect">
            <a:avLst/>
          </a:prstGeom>
          <a:ln>
            <a:noFill/>
          </a:ln>
          <a:extLst>
            <a:ext uri="{53640926-AAD7-44D8-BBD7-CCE9431645EC}">
              <a14:shadowObscured xmlns:a14="http://schemas.microsoft.com/office/drawing/2010/main"/>
            </a:ext>
          </a:extLst>
        </p:spPr>
      </p:pic>
      <p:pic>
        <p:nvPicPr>
          <p:cNvPr id="7" name="Picture 6"/>
          <p:cNvPicPr/>
          <p:nvPr/>
        </p:nvPicPr>
        <p:blipFill rotWithShape="1">
          <a:blip r:embed="rId4"/>
          <a:srcRect t="7713" r="2724" b="8245"/>
          <a:stretch/>
        </p:blipFill>
        <p:spPr bwMode="auto">
          <a:xfrm>
            <a:off x="1877403" y="3502330"/>
            <a:ext cx="5781675" cy="3009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2181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a:t>
            </a:r>
            <a:endParaRPr lang="en-US" dirty="0"/>
          </a:p>
        </p:txBody>
      </p:sp>
      <p:pic>
        <p:nvPicPr>
          <p:cNvPr id="4" name="Content Placeholder 3" descr="Donate butt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9306" y="808056"/>
            <a:ext cx="1900726" cy="1843704"/>
          </a:xfrm>
        </p:spPr>
      </p:pic>
      <p:pic>
        <p:nvPicPr>
          <p:cNvPr id="5" name="Picture 4" descr="AutismUAE.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839" y="2810629"/>
            <a:ext cx="3592830" cy="1681750"/>
          </a:xfrm>
          <a:prstGeom prst="rect">
            <a:avLst/>
          </a:prstGeom>
        </p:spPr>
      </p:pic>
      <p:pic>
        <p:nvPicPr>
          <p:cNvPr id="6" name="Picture 5" descr="ჰაინრიჰ ბიოლის ფონდის მწვანე ოფისი | Heinrich Böll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7167" y="1226253"/>
            <a:ext cx="3451479" cy="2300986"/>
          </a:xfrm>
          <a:prstGeom prst="rect">
            <a:avLst/>
          </a:prstGeom>
        </p:spPr>
      </p:pic>
      <p:pic>
        <p:nvPicPr>
          <p:cNvPr id="7" name="Picture 6" descr="American Red Cross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1248" y="4863084"/>
            <a:ext cx="2514600" cy="1668780"/>
          </a:xfrm>
          <a:prstGeom prst="rect">
            <a:avLst/>
          </a:prstGeom>
        </p:spPr>
      </p:pic>
      <p:pic>
        <p:nvPicPr>
          <p:cNvPr id="8" name="Picture 7"/>
          <p:cNvPicPr/>
          <p:nvPr/>
        </p:nvPicPr>
        <p:blipFill rotWithShape="1">
          <a:blip r:embed="rId6"/>
          <a:srcRect t="12234" r="26282" b="22872"/>
          <a:stretch/>
        </p:blipFill>
        <p:spPr bwMode="auto">
          <a:xfrm>
            <a:off x="3840099" y="4863084"/>
            <a:ext cx="3292221" cy="1668780"/>
          </a:xfrm>
          <a:prstGeom prst="rect">
            <a:avLst/>
          </a:prstGeom>
          <a:ln>
            <a:noFill/>
          </a:ln>
          <a:extLst>
            <a:ext uri="{53640926-AAD7-44D8-BBD7-CCE9431645EC}">
              <a14:shadowObscured xmlns:a14="http://schemas.microsoft.com/office/drawing/2010/main"/>
            </a:ext>
          </a:extLst>
        </p:spPr>
      </p:pic>
      <p:pic>
        <p:nvPicPr>
          <p:cNvPr id="9" name="Picture 8" descr="File:Vote with check for v.svg - Wikimedia Common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6571" y="3651320"/>
            <a:ext cx="3679588" cy="2420479"/>
          </a:xfrm>
          <a:prstGeom prst="rect">
            <a:avLst/>
          </a:prstGeom>
        </p:spPr>
      </p:pic>
    </p:spTree>
    <p:extLst>
      <p:ext uri="{BB962C8B-B14F-4D97-AF65-F5344CB8AC3E}">
        <p14:creationId xmlns:p14="http://schemas.microsoft.com/office/powerpoint/2010/main" val="69920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descr="Anthropocene | The Adventures of Mr. Chri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159" y="1976725"/>
            <a:ext cx="4437104" cy="3194715"/>
          </a:xfrm>
        </p:spPr>
      </p:pic>
    </p:spTree>
    <p:extLst>
      <p:ext uri="{BB962C8B-B14F-4D97-AF65-F5344CB8AC3E}">
        <p14:creationId xmlns:p14="http://schemas.microsoft.com/office/powerpoint/2010/main" val="1690826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and Worldview</a:t>
            </a:r>
            <a:endParaRPr lang="en-US" dirty="0"/>
          </a:p>
        </p:txBody>
      </p:sp>
      <p:graphicFrame>
        <p:nvGraphicFramePr>
          <p:cNvPr id="4" name="Content Placeholder 3"/>
          <p:cNvGraphicFramePr>
            <a:graphicFrameLocks noGrp="1"/>
          </p:cNvGraphicFramePr>
          <p:nvPr>
            <p:ph idx="1"/>
            <p:extLst/>
          </p:nvPr>
        </p:nvGraphicFramePr>
        <p:xfrm>
          <a:off x="907221" y="1626232"/>
          <a:ext cx="4842226" cy="3997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303586" y="2160366"/>
            <a:ext cx="4601979" cy="2862322"/>
          </a:xfrm>
          <a:prstGeom prst="rect">
            <a:avLst/>
          </a:prstGeom>
          <a:noFill/>
        </p:spPr>
        <p:txBody>
          <a:bodyPr wrap="square" rtlCol="0">
            <a:spAutoFit/>
          </a:bodyPr>
          <a:lstStyle/>
          <a:p>
            <a:pPr marL="342900" indent="-342900">
              <a:buFont typeface="+mj-lt"/>
              <a:buAutoNum type="arabicPeriod"/>
            </a:pPr>
            <a:r>
              <a:rPr lang="en-US" dirty="0" smtClean="0"/>
              <a:t>All aspects of culture in a society are outward expressions of those </a:t>
            </a:r>
            <a:r>
              <a:rPr lang="en-US" dirty="0" smtClean="0"/>
              <a:t>worldviews</a:t>
            </a:r>
          </a:p>
          <a:p>
            <a:pPr marL="342900" indent="-342900">
              <a:buFont typeface="+mj-lt"/>
              <a:buAutoNum type="arabicPeriod"/>
            </a:pPr>
            <a:endParaRPr lang="en-US" dirty="0" smtClean="0"/>
          </a:p>
          <a:p>
            <a:pPr marL="342900" indent="-342900">
              <a:buFont typeface="+mj-lt"/>
              <a:buAutoNum type="arabicPeriod"/>
            </a:pPr>
            <a:r>
              <a:rPr lang="en-US" dirty="0" smtClean="0"/>
              <a:t>Current state of planet          effects our individual and collective behavior guided by those </a:t>
            </a:r>
            <a:r>
              <a:rPr lang="en-US" dirty="0" smtClean="0"/>
              <a:t>worldviews</a:t>
            </a:r>
          </a:p>
          <a:p>
            <a:pPr marL="342900" indent="-342900">
              <a:buFont typeface="+mj-lt"/>
              <a:buAutoNum type="arabicPeriod"/>
            </a:pPr>
            <a:endParaRPr lang="en-US" dirty="0" smtClean="0"/>
          </a:p>
          <a:p>
            <a:pPr marL="342900" indent="-342900">
              <a:buFont typeface="+mj-lt"/>
              <a:buAutoNum type="arabicPeriod"/>
            </a:pPr>
            <a:r>
              <a:rPr lang="en-US" dirty="0" smtClean="0"/>
              <a:t>Change needed requires dramatic change in culture at worldview level</a:t>
            </a:r>
          </a:p>
        </p:txBody>
      </p:sp>
      <p:sp>
        <p:nvSpPr>
          <p:cNvPr id="6" name="Right Arrow 5"/>
          <p:cNvSpPr/>
          <p:nvPr/>
        </p:nvSpPr>
        <p:spPr>
          <a:xfrm>
            <a:off x="9115674" y="3363997"/>
            <a:ext cx="457200" cy="227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498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278" y="508377"/>
            <a:ext cx="7958331" cy="1077229"/>
          </a:xfrm>
        </p:spPr>
        <p:txBody>
          <a:bodyPr/>
          <a:lstStyle/>
          <a:p>
            <a:r>
              <a:rPr lang="en-US" dirty="0" smtClean="0"/>
              <a:t>Reflection on Your Worldview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0069610"/>
              </p:ext>
            </p:extLst>
          </p:nvPr>
        </p:nvGraphicFramePr>
        <p:xfrm>
          <a:off x="1147863" y="1046991"/>
          <a:ext cx="9581746" cy="5463054"/>
        </p:xfrm>
        <a:graphic>
          <a:graphicData uri="http://schemas.openxmlformats.org/drawingml/2006/table">
            <a:tbl>
              <a:tblPr firstRow="1" bandRow="1">
                <a:tableStyleId>{5C22544A-7EE6-4342-B048-85BDC9FD1C3A}</a:tableStyleId>
              </a:tblPr>
              <a:tblGrid>
                <a:gridCol w="5677783">
                  <a:extLst>
                    <a:ext uri="{9D8B030D-6E8A-4147-A177-3AD203B41FA5}">
                      <a16:colId xmlns:a16="http://schemas.microsoft.com/office/drawing/2014/main" val="859891254"/>
                    </a:ext>
                  </a:extLst>
                </a:gridCol>
                <a:gridCol w="739711">
                  <a:extLst>
                    <a:ext uri="{9D8B030D-6E8A-4147-A177-3AD203B41FA5}">
                      <a16:colId xmlns:a16="http://schemas.microsoft.com/office/drawing/2014/main" val="3168493282"/>
                    </a:ext>
                  </a:extLst>
                </a:gridCol>
                <a:gridCol w="779695">
                  <a:extLst>
                    <a:ext uri="{9D8B030D-6E8A-4147-A177-3AD203B41FA5}">
                      <a16:colId xmlns:a16="http://schemas.microsoft.com/office/drawing/2014/main" val="3200564094"/>
                    </a:ext>
                  </a:extLst>
                </a:gridCol>
                <a:gridCol w="779696">
                  <a:extLst>
                    <a:ext uri="{9D8B030D-6E8A-4147-A177-3AD203B41FA5}">
                      <a16:colId xmlns:a16="http://schemas.microsoft.com/office/drawing/2014/main" val="2909616265"/>
                    </a:ext>
                  </a:extLst>
                </a:gridCol>
                <a:gridCol w="759703">
                  <a:extLst>
                    <a:ext uri="{9D8B030D-6E8A-4147-A177-3AD203B41FA5}">
                      <a16:colId xmlns:a16="http://schemas.microsoft.com/office/drawing/2014/main" val="4173408361"/>
                    </a:ext>
                  </a:extLst>
                </a:gridCol>
                <a:gridCol w="845158">
                  <a:extLst>
                    <a:ext uri="{9D8B030D-6E8A-4147-A177-3AD203B41FA5}">
                      <a16:colId xmlns:a16="http://schemas.microsoft.com/office/drawing/2014/main" val="3130300263"/>
                    </a:ext>
                  </a:extLst>
                </a:gridCol>
              </a:tblGrid>
              <a:tr h="491247">
                <a:tc>
                  <a:txBody>
                    <a:bodyPr/>
                    <a:lstStyle/>
                    <a:p>
                      <a:r>
                        <a:rPr lang="en-US" dirty="0" smtClean="0"/>
                        <a:t>Connectedness to Nature Scale (shortened)</a:t>
                      </a:r>
                      <a:endParaRPr lang="en-US" dirty="0"/>
                    </a:p>
                  </a:txBody>
                  <a:tcPr/>
                </a:tc>
                <a:tc gridSpan="5">
                  <a:txBody>
                    <a:bodyPr/>
                    <a:lstStyle/>
                    <a:p>
                      <a:r>
                        <a:rPr lang="en-US" dirty="0" smtClean="0"/>
                        <a:t>Strongly                            </a:t>
                      </a:r>
                      <a:r>
                        <a:rPr lang="en-US" dirty="0" err="1" smtClean="0"/>
                        <a:t>Strongly</a:t>
                      </a:r>
                      <a:endParaRPr lang="en-US" dirty="0" smtClean="0"/>
                    </a:p>
                    <a:p>
                      <a:r>
                        <a:rPr lang="en-US" dirty="0" smtClean="0"/>
                        <a:t>Disagree       Neutral            Agree</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71372562"/>
                  </a:ext>
                </a:extLst>
              </a:tr>
              <a:tr h="491247">
                <a:tc>
                  <a:txBody>
                    <a:bodyPr/>
                    <a:lstStyle/>
                    <a:p>
                      <a:r>
                        <a:rPr lang="en-US" dirty="0" smtClean="0"/>
                        <a:t>I often feel a sense of oneness</a:t>
                      </a:r>
                      <a:r>
                        <a:rPr lang="en-US" baseline="0" dirty="0" smtClean="0"/>
                        <a:t> with the natural world around me</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321878931"/>
                  </a:ext>
                </a:extLst>
              </a:tr>
              <a:tr h="491247">
                <a:tc>
                  <a:txBody>
                    <a:bodyPr/>
                    <a:lstStyle/>
                    <a:p>
                      <a:r>
                        <a:rPr lang="en-US" dirty="0" smtClean="0"/>
                        <a:t>I recognize and appreciate the intelligence of other living organisms</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1145455749"/>
                  </a:ext>
                </a:extLst>
              </a:tr>
              <a:tr h="491247">
                <a:tc>
                  <a:txBody>
                    <a:bodyPr/>
                    <a:lstStyle/>
                    <a:p>
                      <a:r>
                        <a:rPr lang="en-US" dirty="0" smtClean="0"/>
                        <a:t>I often feel disconnected from nature</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836950727"/>
                  </a:ext>
                </a:extLst>
              </a:tr>
              <a:tr h="491247">
                <a:tc>
                  <a:txBody>
                    <a:bodyPr/>
                    <a:lstStyle/>
                    <a:p>
                      <a:r>
                        <a:rPr lang="en-US" dirty="0" smtClean="0"/>
                        <a:t>I often feel a kinship with animals and plants</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2945296250"/>
                  </a:ext>
                </a:extLst>
              </a:tr>
              <a:tr h="491247">
                <a:tc>
                  <a:txBody>
                    <a:bodyPr/>
                    <a:lstStyle/>
                    <a:p>
                      <a:r>
                        <a:rPr lang="en-US" dirty="0" smtClean="0"/>
                        <a:t>I feel as though I belong to the Earth as equally as it belongs to me</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3501998502"/>
                  </a:ext>
                </a:extLst>
              </a:tr>
              <a:tr h="491247">
                <a:tc>
                  <a:txBody>
                    <a:bodyPr/>
                    <a:lstStyle/>
                    <a:p>
                      <a:r>
                        <a:rPr lang="en-US" dirty="0" smtClean="0"/>
                        <a:t>When</a:t>
                      </a:r>
                      <a:r>
                        <a:rPr lang="en-US" baseline="0" dirty="0" smtClean="0"/>
                        <a:t> I think of my place on Earth, I consider myself to be a top member of a hierarchy that exists in nature</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3222193954"/>
                  </a:ext>
                </a:extLst>
              </a:tr>
              <a:tr h="491247">
                <a:tc>
                  <a:txBody>
                    <a:bodyPr/>
                    <a:lstStyle/>
                    <a:p>
                      <a:r>
                        <a:rPr lang="en-US" dirty="0" smtClean="0"/>
                        <a:t>My personal welfare is independent of the welfare of the natural world</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586948950"/>
                  </a:ext>
                </a:extLst>
              </a:tr>
              <a:tr h="491247">
                <a:tc>
                  <a:txBody>
                    <a:bodyPr/>
                    <a:lstStyle/>
                    <a:p>
                      <a:r>
                        <a:rPr lang="en-US" dirty="0" smtClean="0"/>
                        <a:t>I have a deep understanding of how my actions affect</a:t>
                      </a:r>
                      <a:r>
                        <a:rPr lang="en-US" baseline="0" dirty="0" smtClean="0"/>
                        <a:t> the natural world</a:t>
                      </a:r>
                      <a:endParaRPr lang="en-US" dirty="0"/>
                    </a:p>
                  </a:txBody>
                  <a:tcPr/>
                </a:tc>
                <a:tc>
                  <a:txBody>
                    <a:bodyPr/>
                    <a:lstStyle/>
                    <a:p>
                      <a:pPr algn="ctr"/>
                      <a:r>
                        <a:rPr lang="en-US" dirty="0" smtClean="0"/>
                        <a:t>1</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4</a:t>
                      </a:r>
                      <a:endParaRPr lang="en-US" dirty="0"/>
                    </a:p>
                  </a:txBody>
                  <a:tcPr/>
                </a:tc>
                <a:tc>
                  <a:txBody>
                    <a:bodyPr/>
                    <a:lstStyle/>
                    <a:p>
                      <a:pPr algn="ctr"/>
                      <a:r>
                        <a:rPr lang="en-US" dirty="0" smtClean="0"/>
                        <a:t>5</a:t>
                      </a:r>
                      <a:endParaRPr lang="en-US" dirty="0"/>
                    </a:p>
                  </a:txBody>
                  <a:tcPr/>
                </a:tc>
                <a:extLst>
                  <a:ext uri="{0D108BD9-81ED-4DB2-BD59-A6C34878D82A}">
                    <a16:rowId xmlns:a16="http://schemas.microsoft.com/office/drawing/2014/main" val="599597009"/>
                  </a:ext>
                </a:extLst>
              </a:tr>
            </a:tbl>
          </a:graphicData>
        </a:graphic>
      </p:graphicFrame>
    </p:spTree>
    <p:extLst>
      <p:ext uri="{BB962C8B-B14F-4D97-AF65-F5344CB8AC3E}">
        <p14:creationId xmlns:p14="http://schemas.microsoft.com/office/powerpoint/2010/main" val="3160988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173</TotalTime>
  <Words>598</Words>
  <Application>Microsoft Office PowerPoint</Application>
  <PresentationFormat>Widescreen</PresentationFormat>
  <Paragraphs>102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MS Shell Dlg 2</vt:lpstr>
      <vt:lpstr>Wingdings</vt:lpstr>
      <vt:lpstr>Wingdings 3</vt:lpstr>
      <vt:lpstr>Madison</vt:lpstr>
      <vt:lpstr>Joining Sustainability and Practice</vt:lpstr>
      <vt:lpstr>Statistics</vt:lpstr>
      <vt:lpstr>Images</vt:lpstr>
      <vt:lpstr>Predictions</vt:lpstr>
      <vt:lpstr>Stories</vt:lpstr>
      <vt:lpstr>Response?</vt:lpstr>
      <vt:lpstr>PowerPoint Presentation</vt:lpstr>
      <vt:lpstr>Culture and Worldview</vt:lpstr>
      <vt:lpstr>Reflection on Your Worldview</vt:lpstr>
      <vt:lpstr>Reflection on Your Worldview</vt:lpstr>
      <vt:lpstr>Comparing Worldviews</vt:lpstr>
      <vt:lpstr>Profession of Social Work</vt:lpstr>
      <vt:lpstr>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Joining Sustainability and Practice</dc:title>
  <dc:creator>Michaela Rinkel</dc:creator>
  <cp:lastModifiedBy>Michaela Rinkel</cp:lastModifiedBy>
  <cp:revision>15</cp:revision>
  <dcterms:created xsi:type="dcterms:W3CDTF">2018-10-03T21:10:38Z</dcterms:created>
  <dcterms:modified xsi:type="dcterms:W3CDTF">2018-10-04T00:04:33Z</dcterms:modified>
</cp:coreProperties>
</file>