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4" r:id="rId4"/>
    <p:sldId id="275" r:id="rId5"/>
    <p:sldId id="276" r:id="rId6"/>
    <p:sldId id="262" r:id="rId7"/>
    <p:sldId id="277" r:id="rId8"/>
    <p:sldId id="272" r:id="rId9"/>
    <p:sldId id="263" r:id="rId10"/>
    <p:sldId id="267" r:id="rId11"/>
    <p:sldId id="264" r:id="rId12"/>
    <p:sldId id="265" r:id="rId13"/>
    <p:sldId id="261" r:id="rId14"/>
    <p:sldId id="260" r:id="rId15"/>
    <p:sldId id="269" r:id="rId16"/>
    <p:sldId id="266" r:id="rId17"/>
    <p:sldId id="270" r:id="rId18"/>
    <p:sldId id="271" r:id="rId19"/>
    <p:sldId id="259" r:id="rId20"/>
    <p:sldId id="273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78159"/>
  </p:normalViewPr>
  <p:slideViewPr>
    <p:cSldViewPr snapToGrid="0" snapToObjects="1">
      <p:cViewPr varScale="1">
        <p:scale>
          <a:sx n="89" d="100"/>
          <a:sy n="89" d="100"/>
        </p:scale>
        <p:origin x="5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6CA1CA-8CB3-49D0-9753-8C39C32808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085415-C2EE-4035-BD5C-855CA6136D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CA99-26C5-48E4-A7CC-E6000766539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72133-4978-41AC-8D37-D38BD7A8A2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C016A-2CE1-42EB-9DAA-BF8BFC0209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A959-1AF4-4C79-8096-7F54A4A2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06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CE1B7-134B-ED4E-B35B-5F410CDE6BF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2F19E-291D-8B4F-830F-DC56ADC2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921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F19E-291D-8B4F-830F-DC56ADC2A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04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F19E-291D-8B4F-830F-DC56ADC2A3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6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(Star) We collected a total of 1056 surveys. (N=1056)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F19E-291D-8B4F-830F-DC56ADC2A3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09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F19E-291D-8B4F-830F-DC56ADC2A3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1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(Star) 78% of the total surveys collected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completed by Native Hawaiians.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F19E-291D-8B4F-830F-DC56ADC2A3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40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(Star) Of the 824 Native Hawaiian responses 83% were from the islands of Hawaii and 17% were from the continent. 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F19E-291D-8B4F-830F-DC56ADC2A3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53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F19E-291D-8B4F-830F-DC56ADC2A3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34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F19E-291D-8B4F-830F-DC56ADC2A3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15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F19E-291D-8B4F-830F-DC56ADC2A3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2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-26 years, 270+ scholarships, $24+ million</a:t>
            </a:r>
          </a:p>
          <a:p>
            <a:pPr defTabSz="914400"/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-178 completed service obligation</a:t>
            </a:r>
          </a:p>
          <a:p>
            <a:pPr defTabSz="914400"/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-167 remain employed in their discipline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F19E-291D-8B4F-830F-DC56ADC2A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7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F19E-291D-8B4F-830F-DC56ADC2A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1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F19E-291D-8B4F-830F-DC56ADC2A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F19E-291D-8B4F-830F-DC56ADC2A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8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F19E-291D-8B4F-830F-DC56ADC2A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7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F19E-291D-8B4F-830F-DC56ADC2A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61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Survey in Survey Monkey.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F19E-291D-8B4F-830F-DC56ADC2A3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30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an email for the email blasts.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F19E-291D-8B4F-830F-DC56ADC2A3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571-5A37-4737-995F-4FE1D6B83ADC}" type="datetime1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7509-E6C5-4655-BC73-1582F0172422}" type="datetime1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F59F-0914-4ED4-92EE-8E224D3DFAC6}" type="datetime1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1F3-C1DF-481A-A0D7-577D11F968A1}" type="datetime1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824E-62C0-45FB-8B7D-B093B7DF4CD2}" type="datetime1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60C9-060F-4887-8BD0-18A2436738B3}" type="datetime1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F27-AA1D-4D24-833F-478E07922A86}" type="datetime1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C6F4-78E8-46B3-9D90-494C7E89FE92}" type="datetime1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0431-FD88-465F-992F-F3F626798DBC}" type="datetime1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D8B-9EB0-47DD-A05B-A6303B70D602}" type="datetime1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FC3B-8CC9-4B61-8898-391470B871E3}" type="datetime1">
              <a:rPr lang="en-US" smtClean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0D52-9C98-45FA-B7E4-B19764BDED9A}" type="datetime1">
              <a:rPr lang="en-US" smtClean="0"/>
              <a:t>9/28/2018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6C8E-5EB1-47FB-8A9B-08C5F29CB4B6}" type="datetime1">
              <a:rPr lang="en-US" smtClean="0"/>
              <a:t>9/28/2018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939C-79DD-47BF-88A5-45790B871D88}" type="datetime1">
              <a:rPr lang="en-US" smtClean="0"/>
              <a:t>9/28/2018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4F33-3A54-4E0B-A47E-8CDE6C9AF3EF}" type="datetime1">
              <a:rPr lang="en-US" smtClean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12A2-9315-4F9B-8CA6-9BEEC7674E4F}" type="datetime1">
              <a:rPr lang="en-US" smtClean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5466-7FF4-4744-8B0A-7F192E81288A}" type="datetime1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urveymonkey.com/r/QHMB8V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reyfusdragon.blogspot.com/2012/02/children-with-disabilities-survey.html" TargetMode="Externa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04B4-28F6-784F-A0D0-3DFD760D0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20512" y="1242896"/>
            <a:ext cx="10097911" cy="164630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Voices: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Organizational Best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2D2E6-7894-7241-87BD-D08F0C0F6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2923980"/>
            <a:ext cx="8335358" cy="225371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NASW Hawaii Conference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 Mau Loa I Ka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Moananui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Advancing Wellbeing in the Pacific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Queen’s Conference Center |Honolulu, HI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4-5,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3B613-8D4B-4BAB-AFFC-979DDD882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36" y="237247"/>
            <a:ext cx="3341330" cy="334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37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4DD71-4408-CB4C-9424-A92E819C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to Community 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0474D-6711-784E-979B-B75B08FE3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422400"/>
            <a:ext cx="4184035" cy="461896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survey tool based on what is already known within your agency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maximum of 16 questions with room for comments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it anonymous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demographic data: gender, native y/n, age, zip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504F7-1049-0C4A-AFC5-A22A57024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422401"/>
            <a:ext cx="4184034" cy="461896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simple language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hard copy (paper/pen) and electronic forms (website, email, iPad, text messages)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 events that already exist and are gathering places for your communities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2B6A49-CE56-4145-A957-0B6773622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393" y="5114393"/>
            <a:ext cx="17436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5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25A4A0-CFCE-F944-A34C-91D1453BD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3774" y="1131994"/>
            <a:ext cx="7286329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9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F21AFA-00A3-7546-9B40-94400BEB1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4803" y="1131994"/>
            <a:ext cx="8384271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06406 -0.20162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10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6406 -0.20162 L 0 1.48148E-6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100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0.00023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21B57-28A8-5E4D-AB56-22349EFAE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Survey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310E7-96D8-904F-9B8A-029FDA94B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6495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conducting a survey of community members to understand their involvement and confidence in Hawaiian Healing Practices.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survey takes all of two minutes and we have included the online version for your review and email dissemination.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are events that we can attend to share the survey we will bring all the materials.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https://www.surveymonkey.com/r/QHMB8VB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08AC58-83FE-4A90-AE67-9C5D6DD1E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393" y="5114393"/>
            <a:ext cx="17436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1531-FA0A-3E41-9470-2BEF7E6F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Event Collection Points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AF5A5-53BC-2A4F-B969-1B51003B2676}"/>
              </a:ext>
            </a:extLst>
          </p:cNvPr>
          <p:cNvGrpSpPr/>
          <p:nvPr/>
        </p:nvGrpSpPr>
        <p:grpSpPr>
          <a:xfrm>
            <a:off x="934135" y="1343171"/>
            <a:ext cx="8528468" cy="4905229"/>
            <a:chOff x="0" y="0"/>
            <a:chExt cx="6309360" cy="42049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2AA21F-6532-2740-8E94-14AF5CF08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09360" cy="4204970"/>
            </a:xfrm>
            <a:prstGeom prst="rect">
              <a:avLst/>
            </a:prstGeom>
          </p:spPr>
        </p:pic>
        <p:sp>
          <p:nvSpPr>
            <p:cNvPr id="6" name="5-Point Star 5">
              <a:extLst>
                <a:ext uri="{FF2B5EF4-FFF2-40B4-BE49-F238E27FC236}">
                  <a16:creationId xmlns:a16="http://schemas.microsoft.com/office/drawing/2014/main" id="{64D1D59D-E2D5-D241-BC69-43CB5170CD9B}"/>
                </a:ext>
              </a:extLst>
            </p:cNvPr>
            <p:cNvSpPr/>
            <p:nvPr/>
          </p:nvSpPr>
          <p:spPr>
            <a:xfrm>
              <a:off x="577516" y="34049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>
              <a:extLst>
                <a:ext uri="{FF2B5EF4-FFF2-40B4-BE49-F238E27FC236}">
                  <a16:creationId xmlns:a16="http://schemas.microsoft.com/office/drawing/2014/main" id="{9C368F20-F660-8246-A390-30909FF95FBA}"/>
                </a:ext>
              </a:extLst>
            </p:cNvPr>
            <p:cNvSpPr/>
            <p:nvPr/>
          </p:nvSpPr>
          <p:spPr>
            <a:xfrm>
              <a:off x="1828800" y="34049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>
              <a:extLst>
                <a:ext uri="{FF2B5EF4-FFF2-40B4-BE49-F238E27FC236}">
                  <a16:creationId xmlns:a16="http://schemas.microsoft.com/office/drawing/2014/main" id="{4002707B-CDEE-FE4F-B0FE-300D82F3CC5E}"/>
                </a:ext>
              </a:extLst>
            </p:cNvPr>
            <p:cNvSpPr/>
            <p:nvPr/>
          </p:nvSpPr>
          <p:spPr>
            <a:xfrm>
              <a:off x="565485" y="192505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1838E420-8CEF-A348-9A49-F7E6CA5C1272}"/>
                </a:ext>
              </a:extLst>
            </p:cNvPr>
            <p:cNvSpPr/>
            <p:nvPr/>
          </p:nvSpPr>
          <p:spPr>
            <a:xfrm>
              <a:off x="348916" y="15761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AB564D8F-AB9D-FB40-92D4-9EEAD29A2745}"/>
                </a:ext>
              </a:extLst>
            </p:cNvPr>
            <p:cNvSpPr/>
            <p:nvPr/>
          </p:nvSpPr>
          <p:spPr>
            <a:xfrm>
              <a:off x="806116" y="15761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5-Point Star 10">
              <a:extLst>
                <a:ext uri="{FF2B5EF4-FFF2-40B4-BE49-F238E27FC236}">
                  <a16:creationId xmlns:a16="http://schemas.microsoft.com/office/drawing/2014/main" id="{7170EF2E-592F-9144-90D8-92D5C1D26FC8}"/>
                </a:ext>
              </a:extLst>
            </p:cNvPr>
            <p:cNvSpPr/>
            <p:nvPr/>
          </p:nvSpPr>
          <p:spPr>
            <a:xfrm>
              <a:off x="1949116" y="541421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5-Point Star 11">
              <a:extLst>
                <a:ext uri="{FF2B5EF4-FFF2-40B4-BE49-F238E27FC236}">
                  <a16:creationId xmlns:a16="http://schemas.microsoft.com/office/drawing/2014/main" id="{1934CB78-51C1-8542-8F3E-08A880EFC1CF}"/>
                </a:ext>
              </a:extLst>
            </p:cNvPr>
            <p:cNvSpPr/>
            <p:nvPr/>
          </p:nvSpPr>
          <p:spPr>
            <a:xfrm>
              <a:off x="1491916" y="15761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5-Point Star 12">
              <a:extLst>
                <a:ext uri="{FF2B5EF4-FFF2-40B4-BE49-F238E27FC236}">
                  <a16:creationId xmlns:a16="http://schemas.microsoft.com/office/drawing/2014/main" id="{E033F8ED-FB16-9243-ABD6-4AFECC2A2B19}"/>
                </a:ext>
              </a:extLst>
            </p:cNvPr>
            <p:cNvSpPr/>
            <p:nvPr/>
          </p:nvSpPr>
          <p:spPr>
            <a:xfrm>
              <a:off x="1143000" y="2141621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5-Point Star 13">
              <a:extLst>
                <a:ext uri="{FF2B5EF4-FFF2-40B4-BE49-F238E27FC236}">
                  <a16:creationId xmlns:a16="http://schemas.microsoft.com/office/drawing/2014/main" id="{A1457C90-82C1-AA4C-B575-A09E443A3D5E}"/>
                </a:ext>
              </a:extLst>
            </p:cNvPr>
            <p:cNvSpPr/>
            <p:nvPr/>
          </p:nvSpPr>
          <p:spPr>
            <a:xfrm>
              <a:off x="1949116" y="15761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5-Point Star 14">
              <a:extLst>
                <a:ext uri="{FF2B5EF4-FFF2-40B4-BE49-F238E27FC236}">
                  <a16:creationId xmlns:a16="http://schemas.microsoft.com/office/drawing/2014/main" id="{395E19BB-99D8-CE41-ABD3-558638EFE720}"/>
                </a:ext>
              </a:extLst>
            </p:cNvPr>
            <p:cNvSpPr/>
            <p:nvPr/>
          </p:nvSpPr>
          <p:spPr>
            <a:xfrm>
              <a:off x="3200400" y="22619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3E8A5752-EE5B-DB48-8C94-1E7D90223B9A}"/>
                </a:ext>
              </a:extLst>
            </p:cNvPr>
            <p:cNvSpPr/>
            <p:nvPr/>
          </p:nvSpPr>
          <p:spPr>
            <a:xfrm>
              <a:off x="4114800" y="2141621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425BD773-3FBE-A24E-9B4C-2F30301C90AD}"/>
                </a:ext>
              </a:extLst>
            </p:cNvPr>
            <p:cNvSpPr/>
            <p:nvPr/>
          </p:nvSpPr>
          <p:spPr>
            <a:xfrm>
              <a:off x="4692316" y="1455821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5-Point Star 17">
              <a:extLst>
                <a:ext uri="{FF2B5EF4-FFF2-40B4-BE49-F238E27FC236}">
                  <a16:creationId xmlns:a16="http://schemas.microsoft.com/office/drawing/2014/main" id="{82BAE0C9-E4B2-6843-B623-40EE805CB327}"/>
                </a:ext>
              </a:extLst>
            </p:cNvPr>
            <p:cNvSpPr/>
            <p:nvPr/>
          </p:nvSpPr>
          <p:spPr>
            <a:xfrm>
              <a:off x="5715000" y="8903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E464CB97-7E8E-3C4E-BF2D-AE3A980754D8}"/>
              </a:ext>
            </a:extLst>
          </p:cNvPr>
          <p:cNvSpPr/>
          <p:nvPr/>
        </p:nvSpPr>
        <p:spPr>
          <a:xfrm>
            <a:off x="8160127" y="3157524"/>
            <a:ext cx="308169" cy="302066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86445B-BE7E-48E2-A718-DF73FE9D7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393" y="5114393"/>
            <a:ext cx="1743607" cy="174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23DCBE-16FA-4DAF-BF27-A0EE19A6F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179" y="2407407"/>
            <a:ext cx="35969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44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1531-FA0A-3E41-9470-2BEF7E6F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Responses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AF5A5-53BC-2A4F-B969-1B51003B2676}"/>
              </a:ext>
            </a:extLst>
          </p:cNvPr>
          <p:cNvGrpSpPr/>
          <p:nvPr/>
        </p:nvGrpSpPr>
        <p:grpSpPr>
          <a:xfrm>
            <a:off x="934135" y="1343171"/>
            <a:ext cx="8528468" cy="4905229"/>
            <a:chOff x="0" y="0"/>
            <a:chExt cx="6309360" cy="42049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2AA21F-6532-2740-8E94-14AF5CF08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09360" cy="4204970"/>
            </a:xfrm>
            <a:prstGeom prst="rect">
              <a:avLst/>
            </a:prstGeom>
          </p:spPr>
        </p:pic>
        <p:sp>
          <p:nvSpPr>
            <p:cNvPr id="6" name="5-Point Star 5">
              <a:extLst>
                <a:ext uri="{FF2B5EF4-FFF2-40B4-BE49-F238E27FC236}">
                  <a16:creationId xmlns:a16="http://schemas.microsoft.com/office/drawing/2014/main" id="{64D1D59D-E2D5-D241-BC69-43CB5170CD9B}"/>
                </a:ext>
              </a:extLst>
            </p:cNvPr>
            <p:cNvSpPr/>
            <p:nvPr/>
          </p:nvSpPr>
          <p:spPr>
            <a:xfrm>
              <a:off x="577516" y="34049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>
              <a:extLst>
                <a:ext uri="{FF2B5EF4-FFF2-40B4-BE49-F238E27FC236}">
                  <a16:creationId xmlns:a16="http://schemas.microsoft.com/office/drawing/2014/main" id="{9C368F20-F660-8246-A390-30909FF95FBA}"/>
                </a:ext>
              </a:extLst>
            </p:cNvPr>
            <p:cNvSpPr/>
            <p:nvPr/>
          </p:nvSpPr>
          <p:spPr>
            <a:xfrm>
              <a:off x="1828800" y="34049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>
              <a:extLst>
                <a:ext uri="{FF2B5EF4-FFF2-40B4-BE49-F238E27FC236}">
                  <a16:creationId xmlns:a16="http://schemas.microsoft.com/office/drawing/2014/main" id="{4002707B-CDEE-FE4F-B0FE-300D82F3CC5E}"/>
                </a:ext>
              </a:extLst>
            </p:cNvPr>
            <p:cNvSpPr/>
            <p:nvPr/>
          </p:nvSpPr>
          <p:spPr>
            <a:xfrm>
              <a:off x="565485" y="192505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1838E420-8CEF-A348-9A49-F7E6CA5C1272}"/>
                </a:ext>
              </a:extLst>
            </p:cNvPr>
            <p:cNvSpPr/>
            <p:nvPr/>
          </p:nvSpPr>
          <p:spPr>
            <a:xfrm>
              <a:off x="348916" y="15761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AB564D8F-AB9D-FB40-92D4-9EEAD29A2745}"/>
                </a:ext>
              </a:extLst>
            </p:cNvPr>
            <p:cNvSpPr/>
            <p:nvPr/>
          </p:nvSpPr>
          <p:spPr>
            <a:xfrm>
              <a:off x="806116" y="15761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5-Point Star 10">
              <a:extLst>
                <a:ext uri="{FF2B5EF4-FFF2-40B4-BE49-F238E27FC236}">
                  <a16:creationId xmlns:a16="http://schemas.microsoft.com/office/drawing/2014/main" id="{7170EF2E-592F-9144-90D8-92D5C1D26FC8}"/>
                </a:ext>
              </a:extLst>
            </p:cNvPr>
            <p:cNvSpPr/>
            <p:nvPr/>
          </p:nvSpPr>
          <p:spPr>
            <a:xfrm>
              <a:off x="1949116" y="541421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5-Point Star 11">
              <a:extLst>
                <a:ext uri="{FF2B5EF4-FFF2-40B4-BE49-F238E27FC236}">
                  <a16:creationId xmlns:a16="http://schemas.microsoft.com/office/drawing/2014/main" id="{1934CB78-51C1-8542-8F3E-08A880EFC1CF}"/>
                </a:ext>
              </a:extLst>
            </p:cNvPr>
            <p:cNvSpPr/>
            <p:nvPr/>
          </p:nvSpPr>
          <p:spPr>
            <a:xfrm>
              <a:off x="1491916" y="15761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5-Point Star 12">
              <a:extLst>
                <a:ext uri="{FF2B5EF4-FFF2-40B4-BE49-F238E27FC236}">
                  <a16:creationId xmlns:a16="http://schemas.microsoft.com/office/drawing/2014/main" id="{E033F8ED-FB16-9243-ABD6-4AFECC2A2B19}"/>
                </a:ext>
              </a:extLst>
            </p:cNvPr>
            <p:cNvSpPr/>
            <p:nvPr/>
          </p:nvSpPr>
          <p:spPr>
            <a:xfrm>
              <a:off x="1143000" y="2141621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5-Point Star 13">
              <a:extLst>
                <a:ext uri="{FF2B5EF4-FFF2-40B4-BE49-F238E27FC236}">
                  <a16:creationId xmlns:a16="http://schemas.microsoft.com/office/drawing/2014/main" id="{A1457C90-82C1-AA4C-B575-A09E443A3D5E}"/>
                </a:ext>
              </a:extLst>
            </p:cNvPr>
            <p:cNvSpPr/>
            <p:nvPr/>
          </p:nvSpPr>
          <p:spPr>
            <a:xfrm>
              <a:off x="1949116" y="15761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5-Point Star 14">
              <a:extLst>
                <a:ext uri="{FF2B5EF4-FFF2-40B4-BE49-F238E27FC236}">
                  <a16:creationId xmlns:a16="http://schemas.microsoft.com/office/drawing/2014/main" id="{395E19BB-99D8-CE41-ABD3-558638EFE720}"/>
                </a:ext>
              </a:extLst>
            </p:cNvPr>
            <p:cNvSpPr/>
            <p:nvPr/>
          </p:nvSpPr>
          <p:spPr>
            <a:xfrm>
              <a:off x="3200400" y="22619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3E8A5752-EE5B-DB48-8C94-1E7D90223B9A}"/>
                </a:ext>
              </a:extLst>
            </p:cNvPr>
            <p:cNvSpPr/>
            <p:nvPr/>
          </p:nvSpPr>
          <p:spPr>
            <a:xfrm>
              <a:off x="4114800" y="2141621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425BD773-3FBE-A24E-9B4C-2F30301C90AD}"/>
                </a:ext>
              </a:extLst>
            </p:cNvPr>
            <p:cNvSpPr/>
            <p:nvPr/>
          </p:nvSpPr>
          <p:spPr>
            <a:xfrm>
              <a:off x="4692316" y="1455821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5-Point Star 17">
              <a:extLst>
                <a:ext uri="{FF2B5EF4-FFF2-40B4-BE49-F238E27FC236}">
                  <a16:creationId xmlns:a16="http://schemas.microsoft.com/office/drawing/2014/main" id="{82BAE0C9-E4B2-6843-B623-40EE805CB327}"/>
                </a:ext>
              </a:extLst>
            </p:cNvPr>
            <p:cNvSpPr/>
            <p:nvPr/>
          </p:nvSpPr>
          <p:spPr>
            <a:xfrm>
              <a:off x="5715000" y="8903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E464CB97-7E8E-3C4E-BF2D-AE3A980754D8}"/>
              </a:ext>
            </a:extLst>
          </p:cNvPr>
          <p:cNvSpPr/>
          <p:nvPr/>
        </p:nvSpPr>
        <p:spPr>
          <a:xfrm>
            <a:off x="8160127" y="3157524"/>
            <a:ext cx="308169" cy="302066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86445B-BE7E-48E2-A718-DF73FE9D7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393" y="5114393"/>
            <a:ext cx="1743607" cy="174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23DCBE-16FA-4DAF-BF27-A0EE19A6F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179" y="2407407"/>
            <a:ext cx="359695" cy="365792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934135" y="1343170"/>
            <a:ext cx="8034064" cy="5220916"/>
          </a:xfrm>
          <a:prstGeom prst="star5">
            <a:avLst>
              <a:gd name="adj" fmla="val 2786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34669" y="3227633"/>
            <a:ext cx="4135817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collected a total of 1056 responses.</a:t>
            </a:r>
          </a:p>
        </p:txBody>
      </p:sp>
    </p:spTree>
    <p:extLst>
      <p:ext uri="{BB962C8B-B14F-4D97-AF65-F5344CB8AC3E}">
        <p14:creationId xmlns:p14="http://schemas.microsoft.com/office/powerpoint/2010/main" val="3131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7193A9-7390-3942-8472-807162D2C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319653"/>
              </p:ext>
            </p:extLst>
          </p:nvPr>
        </p:nvGraphicFramePr>
        <p:xfrm>
          <a:off x="1126309" y="1411703"/>
          <a:ext cx="9941262" cy="4030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705">
                  <a:extLst>
                    <a:ext uri="{9D8B030D-6E8A-4147-A177-3AD203B41FA5}">
                      <a16:colId xmlns:a16="http://schemas.microsoft.com/office/drawing/2014/main" val="827462611"/>
                    </a:ext>
                  </a:extLst>
                </a:gridCol>
                <a:gridCol w="2216959">
                  <a:extLst>
                    <a:ext uri="{9D8B030D-6E8A-4147-A177-3AD203B41FA5}">
                      <a16:colId xmlns:a16="http://schemas.microsoft.com/office/drawing/2014/main" val="215857341"/>
                    </a:ext>
                  </a:extLst>
                </a:gridCol>
                <a:gridCol w="2334435">
                  <a:extLst>
                    <a:ext uri="{9D8B030D-6E8A-4147-A177-3AD203B41FA5}">
                      <a16:colId xmlns:a16="http://schemas.microsoft.com/office/drawing/2014/main" val="39748192"/>
                    </a:ext>
                  </a:extLst>
                </a:gridCol>
                <a:gridCol w="1411331">
                  <a:extLst>
                    <a:ext uri="{9D8B030D-6E8A-4147-A177-3AD203B41FA5}">
                      <a16:colId xmlns:a16="http://schemas.microsoft.com/office/drawing/2014/main" val="1761118188"/>
                    </a:ext>
                  </a:extLst>
                </a:gridCol>
                <a:gridCol w="1463832">
                  <a:extLst>
                    <a:ext uri="{9D8B030D-6E8A-4147-A177-3AD203B41FA5}">
                      <a16:colId xmlns:a16="http://schemas.microsoft.com/office/drawing/2014/main" val="3212199019"/>
                    </a:ext>
                  </a:extLst>
                </a:gridCol>
              </a:tblGrid>
              <a:tr h="2253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Beginning Date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Ending Date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Description of Event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Location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Staff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extLst>
                  <a:ext uri="{0D108BD9-81ED-4DB2-BD59-A6C34878D82A}">
                    <a16:rowId xmlns:a16="http://schemas.microsoft.com/office/drawing/2014/main" val="2313156937"/>
                  </a:ext>
                </a:extLst>
              </a:tr>
              <a:tr h="42522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Saturday, July 15,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Sunday, July 16,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California Civic Club(s) Hoʻolauleʻa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Alondra Park, CA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Emily and Sheri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extLst>
                  <a:ext uri="{0D108BD9-81ED-4DB2-BD59-A6C34878D82A}">
                    <a16:rowId xmlns:a16="http://schemas.microsoft.com/office/drawing/2014/main" val="2009895012"/>
                  </a:ext>
                </a:extLst>
              </a:tr>
              <a:tr h="225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Thursday, August 24,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Thursday, August 24,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 Ola No Emmalani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Honolulu, Oahu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Emily   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extLst>
                  <a:ext uri="{0D108BD9-81ED-4DB2-BD59-A6C34878D82A}">
                    <a16:rowId xmlns:a16="http://schemas.microsoft.com/office/drawing/2014/main" val="1064550958"/>
                  </a:ext>
                </a:extLst>
              </a:tr>
              <a:tr h="225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Tuesday, September 5,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Tuesday, September 5,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 Ola No Emmalani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Honolulu, Oahu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Emily and Trina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extLst>
                  <a:ext uri="{0D108BD9-81ED-4DB2-BD59-A6C34878D82A}">
                    <a16:rowId xmlns:a16="http://schemas.microsoft.com/office/drawing/2014/main" val="2224596149"/>
                  </a:ext>
                </a:extLst>
              </a:tr>
              <a:tr h="225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Saturday, September 9,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Sunday, September 10,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LV Civic Club Hoʻolauleʻa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Las Vegas, NV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Emily and Alohi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extLst>
                  <a:ext uri="{0D108BD9-81ED-4DB2-BD59-A6C34878D82A}">
                    <a16:rowId xmlns:a16="http://schemas.microsoft.com/office/drawing/2014/main" val="3863687466"/>
                  </a:ext>
                </a:extLst>
              </a:tr>
              <a:tr h="225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Saturday, September 16,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Saturday, September 16,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Family Gathering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Keaukaha, Hawaii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Alohi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extLst>
                  <a:ext uri="{0D108BD9-81ED-4DB2-BD59-A6C34878D82A}">
                    <a16:rowId xmlns:a16="http://schemas.microsoft.com/office/drawing/2014/main" val="1662353727"/>
                  </a:ext>
                </a:extLst>
              </a:tr>
              <a:tr h="225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Saturday, September 30,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Saturday, September 30,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Lanai Aloha Festival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Lanai City, Lanai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Emily, Alohi, Trina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extLst>
                  <a:ext uri="{0D108BD9-81ED-4DB2-BD59-A6C34878D82A}">
                    <a16:rowId xmlns:a16="http://schemas.microsoft.com/office/drawing/2014/main" val="4115107230"/>
                  </a:ext>
                </a:extLst>
              </a:tr>
              <a:tr h="225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Saturday, September 30,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Saturday, September 30,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 Ola No Emmalani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Honolulu, Oahu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Trina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extLst>
                  <a:ext uri="{0D108BD9-81ED-4DB2-BD59-A6C34878D82A}">
                    <a16:rowId xmlns:a16="http://schemas.microsoft.com/office/drawing/2014/main" val="1764588965"/>
                  </a:ext>
                </a:extLst>
              </a:tr>
              <a:tr h="225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Sunday, October 1,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Sunday, October 1,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Children and Youth Day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Honolulu, Oahu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Trina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extLst>
                  <a:ext uri="{0D108BD9-81ED-4DB2-BD59-A6C34878D82A}">
                    <a16:rowId xmlns:a16="http://schemas.microsoft.com/office/drawing/2014/main" val="954752977"/>
                  </a:ext>
                </a:extLst>
              </a:tr>
              <a:tr h="225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Thursday, October 5,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Thursday, October 5,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 Ola No Emmalani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Honolulu, Oahu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Emily and Trina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extLst>
                  <a:ext uri="{0D108BD9-81ED-4DB2-BD59-A6C34878D82A}">
                    <a16:rowId xmlns:a16="http://schemas.microsoft.com/office/drawing/2014/main" val="1373358562"/>
                  </a:ext>
                </a:extLst>
              </a:tr>
              <a:tr h="225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Monday, October 9,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Wednesday, October 11,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CNHA Convention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Honolulu, Oahu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 Staff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extLst>
                  <a:ext uri="{0D108BD9-81ED-4DB2-BD59-A6C34878D82A}">
                    <a16:rowId xmlns:a16="http://schemas.microsoft.com/office/drawing/2014/main" val="1402193536"/>
                  </a:ext>
                </a:extLst>
              </a:tr>
              <a:tr h="225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Friday, October 13,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Friday, October 13,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Children and Youth Summit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Honolulu, Oahu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Trina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extLst>
                  <a:ext uri="{0D108BD9-81ED-4DB2-BD59-A6C34878D82A}">
                    <a16:rowId xmlns:a16="http://schemas.microsoft.com/office/drawing/2014/main" val="4283101473"/>
                  </a:ext>
                </a:extLst>
              </a:tr>
              <a:tr h="225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Tuesday, October 31,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Friday, November 3,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AHCC Convention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Seattle, WA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 Staff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extLst>
                  <a:ext uri="{0D108BD9-81ED-4DB2-BD59-A6C34878D82A}">
                    <a16:rowId xmlns:a16="http://schemas.microsoft.com/office/drawing/2014/main" val="3768057411"/>
                  </a:ext>
                </a:extLst>
              </a:tr>
              <a:tr h="225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Thursday, November 16,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Thursday, November 16,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Survey Input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Honolulu, Oahu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Trina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extLst>
                  <a:ext uri="{0D108BD9-81ED-4DB2-BD59-A6C34878D82A}">
                    <a16:rowId xmlns:a16="http://schemas.microsoft.com/office/drawing/2014/main" val="1964179584"/>
                  </a:ext>
                </a:extLst>
              </a:tr>
              <a:tr h="225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Friday, November 17,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Friday, November 17,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Emailed; Texting Surveys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Honolulu, Oahu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Trina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extLst>
                  <a:ext uri="{0D108BD9-81ED-4DB2-BD59-A6C34878D82A}">
                    <a16:rowId xmlns:a16="http://schemas.microsoft.com/office/drawing/2014/main" val="4049101337"/>
                  </a:ext>
                </a:extLst>
              </a:tr>
              <a:tr h="225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Tuesday, November 28,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Tuesday, November 28,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HNKOP Lomi Open House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Wailuku, Maui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Alohi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extLst>
                  <a:ext uri="{0D108BD9-81ED-4DB2-BD59-A6C34878D82A}">
                    <a16:rowId xmlns:a16="http://schemas.microsoft.com/office/drawing/2014/main" val="2208017492"/>
                  </a:ext>
                </a:extLst>
              </a:tr>
              <a:tr h="2253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Friday, December 8,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Saturday, December 9, 2017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HNKOP Maui Outreach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Wailuku, Maui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Emily and Trina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33" marR="70033" marT="0" marB="0" anchor="b"/>
                </a:tc>
                <a:extLst>
                  <a:ext uri="{0D108BD9-81ED-4DB2-BD59-A6C34878D82A}">
                    <a16:rowId xmlns:a16="http://schemas.microsoft.com/office/drawing/2014/main" val="4153676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17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1531-FA0A-3E41-9470-2BEF7E6F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Native Hawaiian Responses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AF5A5-53BC-2A4F-B969-1B51003B2676}"/>
              </a:ext>
            </a:extLst>
          </p:cNvPr>
          <p:cNvGrpSpPr/>
          <p:nvPr/>
        </p:nvGrpSpPr>
        <p:grpSpPr>
          <a:xfrm>
            <a:off x="934135" y="1343171"/>
            <a:ext cx="8528468" cy="4905229"/>
            <a:chOff x="0" y="0"/>
            <a:chExt cx="6309360" cy="42049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2AA21F-6532-2740-8E94-14AF5CF08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09360" cy="4204970"/>
            </a:xfrm>
            <a:prstGeom prst="rect">
              <a:avLst/>
            </a:prstGeom>
          </p:spPr>
        </p:pic>
        <p:sp>
          <p:nvSpPr>
            <p:cNvPr id="6" name="5-Point Star 5">
              <a:extLst>
                <a:ext uri="{FF2B5EF4-FFF2-40B4-BE49-F238E27FC236}">
                  <a16:creationId xmlns:a16="http://schemas.microsoft.com/office/drawing/2014/main" id="{64D1D59D-E2D5-D241-BC69-43CB5170CD9B}"/>
                </a:ext>
              </a:extLst>
            </p:cNvPr>
            <p:cNvSpPr/>
            <p:nvPr/>
          </p:nvSpPr>
          <p:spPr>
            <a:xfrm>
              <a:off x="577516" y="34049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>
              <a:extLst>
                <a:ext uri="{FF2B5EF4-FFF2-40B4-BE49-F238E27FC236}">
                  <a16:creationId xmlns:a16="http://schemas.microsoft.com/office/drawing/2014/main" id="{9C368F20-F660-8246-A390-30909FF95FBA}"/>
                </a:ext>
              </a:extLst>
            </p:cNvPr>
            <p:cNvSpPr/>
            <p:nvPr/>
          </p:nvSpPr>
          <p:spPr>
            <a:xfrm>
              <a:off x="1828800" y="34049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>
              <a:extLst>
                <a:ext uri="{FF2B5EF4-FFF2-40B4-BE49-F238E27FC236}">
                  <a16:creationId xmlns:a16="http://schemas.microsoft.com/office/drawing/2014/main" id="{4002707B-CDEE-FE4F-B0FE-300D82F3CC5E}"/>
                </a:ext>
              </a:extLst>
            </p:cNvPr>
            <p:cNvSpPr/>
            <p:nvPr/>
          </p:nvSpPr>
          <p:spPr>
            <a:xfrm>
              <a:off x="565485" y="192505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1838E420-8CEF-A348-9A49-F7E6CA5C1272}"/>
                </a:ext>
              </a:extLst>
            </p:cNvPr>
            <p:cNvSpPr/>
            <p:nvPr/>
          </p:nvSpPr>
          <p:spPr>
            <a:xfrm>
              <a:off x="348916" y="15761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AB564D8F-AB9D-FB40-92D4-9EEAD29A2745}"/>
                </a:ext>
              </a:extLst>
            </p:cNvPr>
            <p:cNvSpPr/>
            <p:nvPr/>
          </p:nvSpPr>
          <p:spPr>
            <a:xfrm>
              <a:off x="806116" y="15761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5-Point Star 10">
              <a:extLst>
                <a:ext uri="{FF2B5EF4-FFF2-40B4-BE49-F238E27FC236}">
                  <a16:creationId xmlns:a16="http://schemas.microsoft.com/office/drawing/2014/main" id="{7170EF2E-592F-9144-90D8-92D5C1D26FC8}"/>
                </a:ext>
              </a:extLst>
            </p:cNvPr>
            <p:cNvSpPr/>
            <p:nvPr/>
          </p:nvSpPr>
          <p:spPr>
            <a:xfrm>
              <a:off x="1949116" y="541421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5-Point Star 11">
              <a:extLst>
                <a:ext uri="{FF2B5EF4-FFF2-40B4-BE49-F238E27FC236}">
                  <a16:creationId xmlns:a16="http://schemas.microsoft.com/office/drawing/2014/main" id="{1934CB78-51C1-8542-8F3E-08A880EFC1CF}"/>
                </a:ext>
              </a:extLst>
            </p:cNvPr>
            <p:cNvSpPr/>
            <p:nvPr/>
          </p:nvSpPr>
          <p:spPr>
            <a:xfrm>
              <a:off x="1491916" y="15761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5-Point Star 12">
              <a:extLst>
                <a:ext uri="{FF2B5EF4-FFF2-40B4-BE49-F238E27FC236}">
                  <a16:creationId xmlns:a16="http://schemas.microsoft.com/office/drawing/2014/main" id="{E033F8ED-FB16-9243-ABD6-4AFECC2A2B19}"/>
                </a:ext>
              </a:extLst>
            </p:cNvPr>
            <p:cNvSpPr/>
            <p:nvPr/>
          </p:nvSpPr>
          <p:spPr>
            <a:xfrm>
              <a:off x="1143000" y="2141621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5-Point Star 13">
              <a:extLst>
                <a:ext uri="{FF2B5EF4-FFF2-40B4-BE49-F238E27FC236}">
                  <a16:creationId xmlns:a16="http://schemas.microsoft.com/office/drawing/2014/main" id="{A1457C90-82C1-AA4C-B575-A09E443A3D5E}"/>
                </a:ext>
              </a:extLst>
            </p:cNvPr>
            <p:cNvSpPr/>
            <p:nvPr/>
          </p:nvSpPr>
          <p:spPr>
            <a:xfrm>
              <a:off x="1949116" y="15761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5-Point Star 14">
              <a:extLst>
                <a:ext uri="{FF2B5EF4-FFF2-40B4-BE49-F238E27FC236}">
                  <a16:creationId xmlns:a16="http://schemas.microsoft.com/office/drawing/2014/main" id="{395E19BB-99D8-CE41-ABD3-558638EFE720}"/>
                </a:ext>
              </a:extLst>
            </p:cNvPr>
            <p:cNvSpPr/>
            <p:nvPr/>
          </p:nvSpPr>
          <p:spPr>
            <a:xfrm>
              <a:off x="3200400" y="22619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3E8A5752-EE5B-DB48-8C94-1E7D90223B9A}"/>
                </a:ext>
              </a:extLst>
            </p:cNvPr>
            <p:cNvSpPr/>
            <p:nvPr/>
          </p:nvSpPr>
          <p:spPr>
            <a:xfrm>
              <a:off x="4114800" y="2141621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425BD773-3FBE-A24E-9B4C-2F30301C90AD}"/>
                </a:ext>
              </a:extLst>
            </p:cNvPr>
            <p:cNvSpPr/>
            <p:nvPr/>
          </p:nvSpPr>
          <p:spPr>
            <a:xfrm>
              <a:off x="4692316" y="1455821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5-Point Star 17">
              <a:extLst>
                <a:ext uri="{FF2B5EF4-FFF2-40B4-BE49-F238E27FC236}">
                  <a16:creationId xmlns:a16="http://schemas.microsoft.com/office/drawing/2014/main" id="{82BAE0C9-E4B2-6843-B623-40EE805CB327}"/>
                </a:ext>
              </a:extLst>
            </p:cNvPr>
            <p:cNvSpPr/>
            <p:nvPr/>
          </p:nvSpPr>
          <p:spPr>
            <a:xfrm>
              <a:off x="5715000" y="8903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E464CB97-7E8E-3C4E-BF2D-AE3A980754D8}"/>
              </a:ext>
            </a:extLst>
          </p:cNvPr>
          <p:cNvSpPr/>
          <p:nvPr/>
        </p:nvSpPr>
        <p:spPr>
          <a:xfrm>
            <a:off x="8160127" y="3157524"/>
            <a:ext cx="308169" cy="302066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86445B-BE7E-48E2-A718-DF73FE9D7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393" y="5114393"/>
            <a:ext cx="1743607" cy="174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23DCBE-16FA-4DAF-BF27-A0EE19A6F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179" y="2407407"/>
            <a:ext cx="359695" cy="365792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934135" y="1343170"/>
            <a:ext cx="8034064" cy="5220916"/>
          </a:xfrm>
          <a:prstGeom prst="star5">
            <a:avLst>
              <a:gd name="adj" fmla="val 2786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34669" y="3220756"/>
            <a:ext cx="4135817" cy="212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78% of total responses were Native Hawaiian.</a:t>
            </a:r>
          </a:p>
        </p:txBody>
      </p:sp>
    </p:spTree>
    <p:extLst>
      <p:ext uri="{BB962C8B-B14F-4D97-AF65-F5344CB8AC3E}">
        <p14:creationId xmlns:p14="http://schemas.microsoft.com/office/powerpoint/2010/main" val="50351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1531-FA0A-3E41-9470-2BEF7E6F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Hawaii and the Continent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AF5A5-53BC-2A4F-B969-1B51003B2676}"/>
              </a:ext>
            </a:extLst>
          </p:cNvPr>
          <p:cNvGrpSpPr/>
          <p:nvPr/>
        </p:nvGrpSpPr>
        <p:grpSpPr>
          <a:xfrm>
            <a:off x="934135" y="1343171"/>
            <a:ext cx="8528468" cy="4905229"/>
            <a:chOff x="0" y="0"/>
            <a:chExt cx="6309360" cy="42049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2AA21F-6532-2740-8E94-14AF5CF08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09360" cy="4204970"/>
            </a:xfrm>
            <a:prstGeom prst="rect">
              <a:avLst/>
            </a:prstGeom>
          </p:spPr>
        </p:pic>
        <p:sp>
          <p:nvSpPr>
            <p:cNvPr id="6" name="5-Point Star 5">
              <a:extLst>
                <a:ext uri="{FF2B5EF4-FFF2-40B4-BE49-F238E27FC236}">
                  <a16:creationId xmlns:a16="http://schemas.microsoft.com/office/drawing/2014/main" id="{64D1D59D-E2D5-D241-BC69-43CB5170CD9B}"/>
                </a:ext>
              </a:extLst>
            </p:cNvPr>
            <p:cNvSpPr/>
            <p:nvPr/>
          </p:nvSpPr>
          <p:spPr>
            <a:xfrm>
              <a:off x="577516" y="34049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>
              <a:extLst>
                <a:ext uri="{FF2B5EF4-FFF2-40B4-BE49-F238E27FC236}">
                  <a16:creationId xmlns:a16="http://schemas.microsoft.com/office/drawing/2014/main" id="{9C368F20-F660-8246-A390-30909FF95FBA}"/>
                </a:ext>
              </a:extLst>
            </p:cNvPr>
            <p:cNvSpPr/>
            <p:nvPr/>
          </p:nvSpPr>
          <p:spPr>
            <a:xfrm>
              <a:off x="1828800" y="34049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>
              <a:extLst>
                <a:ext uri="{FF2B5EF4-FFF2-40B4-BE49-F238E27FC236}">
                  <a16:creationId xmlns:a16="http://schemas.microsoft.com/office/drawing/2014/main" id="{4002707B-CDEE-FE4F-B0FE-300D82F3CC5E}"/>
                </a:ext>
              </a:extLst>
            </p:cNvPr>
            <p:cNvSpPr/>
            <p:nvPr/>
          </p:nvSpPr>
          <p:spPr>
            <a:xfrm>
              <a:off x="565485" y="192505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1838E420-8CEF-A348-9A49-F7E6CA5C1272}"/>
                </a:ext>
              </a:extLst>
            </p:cNvPr>
            <p:cNvSpPr/>
            <p:nvPr/>
          </p:nvSpPr>
          <p:spPr>
            <a:xfrm>
              <a:off x="348916" y="15761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AB564D8F-AB9D-FB40-92D4-9EEAD29A2745}"/>
                </a:ext>
              </a:extLst>
            </p:cNvPr>
            <p:cNvSpPr/>
            <p:nvPr/>
          </p:nvSpPr>
          <p:spPr>
            <a:xfrm>
              <a:off x="806116" y="15761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5-Point Star 10">
              <a:extLst>
                <a:ext uri="{FF2B5EF4-FFF2-40B4-BE49-F238E27FC236}">
                  <a16:creationId xmlns:a16="http://schemas.microsoft.com/office/drawing/2014/main" id="{7170EF2E-592F-9144-90D8-92D5C1D26FC8}"/>
                </a:ext>
              </a:extLst>
            </p:cNvPr>
            <p:cNvSpPr/>
            <p:nvPr/>
          </p:nvSpPr>
          <p:spPr>
            <a:xfrm>
              <a:off x="1949116" y="541421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5-Point Star 11">
              <a:extLst>
                <a:ext uri="{FF2B5EF4-FFF2-40B4-BE49-F238E27FC236}">
                  <a16:creationId xmlns:a16="http://schemas.microsoft.com/office/drawing/2014/main" id="{1934CB78-51C1-8542-8F3E-08A880EFC1CF}"/>
                </a:ext>
              </a:extLst>
            </p:cNvPr>
            <p:cNvSpPr/>
            <p:nvPr/>
          </p:nvSpPr>
          <p:spPr>
            <a:xfrm>
              <a:off x="1491916" y="15761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5-Point Star 12">
              <a:extLst>
                <a:ext uri="{FF2B5EF4-FFF2-40B4-BE49-F238E27FC236}">
                  <a16:creationId xmlns:a16="http://schemas.microsoft.com/office/drawing/2014/main" id="{E033F8ED-FB16-9243-ABD6-4AFECC2A2B19}"/>
                </a:ext>
              </a:extLst>
            </p:cNvPr>
            <p:cNvSpPr/>
            <p:nvPr/>
          </p:nvSpPr>
          <p:spPr>
            <a:xfrm>
              <a:off x="1143000" y="2141621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5-Point Star 13">
              <a:extLst>
                <a:ext uri="{FF2B5EF4-FFF2-40B4-BE49-F238E27FC236}">
                  <a16:creationId xmlns:a16="http://schemas.microsoft.com/office/drawing/2014/main" id="{A1457C90-82C1-AA4C-B575-A09E443A3D5E}"/>
                </a:ext>
              </a:extLst>
            </p:cNvPr>
            <p:cNvSpPr/>
            <p:nvPr/>
          </p:nvSpPr>
          <p:spPr>
            <a:xfrm>
              <a:off x="1949116" y="15761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5-Point Star 14">
              <a:extLst>
                <a:ext uri="{FF2B5EF4-FFF2-40B4-BE49-F238E27FC236}">
                  <a16:creationId xmlns:a16="http://schemas.microsoft.com/office/drawing/2014/main" id="{395E19BB-99D8-CE41-ABD3-558638EFE720}"/>
                </a:ext>
              </a:extLst>
            </p:cNvPr>
            <p:cNvSpPr/>
            <p:nvPr/>
          </p:nvSpPr>
          <p:spPr>
            <a:xfrm>
              <a:off x="3200400" y="22619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3E8A5752-EE5B-DB48-8C94-1E7D90223B9A}"/>
                </a:ext>
              </a:extLst>
            </p:cNvPr>
            <p:cNvSpPr/>
            <p:nvPr/>
          </p:nvSpPr>
          <p:spPr>
            <a:xfrm>
              <a:off x="4114800" y="2141621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425BD773-3FBE-A24E-9B4C-2F30301C90AD}"/>
                </a:ext>
              </a:extLst>
            </p:cNvPr>
            <p:cNvSpPr/>
            <p:nvPr/>
          </p:nvSpPr>
          <p:spPr>
            <a:xfrm>
              <a:off x="4692316" y="1455821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5-Point Star 17">
              <a:extLst>
                <a:ext uri="{FF2B5EF4-FFF2-40B4-BE49-F238E27FC236}">
                  <a16:creationId xmlns:a16="http://schemas.microsoft.com/office/drawing/2014/main" id="{82BAE0C9-E4B2-6843-B623-40EE805CB327}"/>
                </a:ext>
              </a:extLst>
            </p:cNvPr>
            <p:cNvSpPr/>
            <p:nvPr/>
          </p:nvSpPr>
          <p:spPr>
            <a:xfrm>
              <a:off x="5715000" y="890337"/>
              <a:ext cx="228600" cy="228600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E464CB97-7E8E-3C4E-BF2D-AE3A980754D8}"/>
              </a:ext>
            </a:extLst>
          </p:cNvPr>
          <p:cNvSpPr/>
          <p:nvPr/>
        </p:nvSpPr>
        <p:spPr>
          <a:xfrm>
            <a:off x="8160127" y="3157524"/>
            <a:ext cx="308169" cy="302066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86445B-BE7E-48E2-A718-DF73FE9D7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393" y="5114393"/>
            <a:ext cx="1743607" cy="174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23DCBE-16FA-4DAF-BF27-A0EE19A6F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179" y="2407407"/>
            <a:ext cx="359695" cy="365792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934135" y="1343170"/>
            <a:ext cx="8034064" cy="5220916"/>
          </a:xfrm>
          <a:prstGeom prst="star5">
            <a:avLst>
              <a:gd name="adj" fmla="val 2786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34669" y="3227633"/>
            <a:ext cx="4135817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collected a total of 1056 responses.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50783" y="3315118"/>
            <a:ext cx="4135817" cy="212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78% of total responses were Native Hawaiian.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50783" y="3235126"/>
            <a:ext cx="4135817" cy="255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83% of responses were from islands Hawaii &amp; 17% from continent.</a:t>
            </a:r>
          </a:p>
        </p:txBody>
      </p:sp>
    </p:spTree>
    <p:extLst>
      <p:ext uri="{BB962C8B-B14F-4D97-AF65-F5344CB8AC3E}">
        <p14:creationId xmlns:p14="http://schemas.microsoft.com/office/powerpoint/2010/main" val="20184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71A1-30C1-B746-BA25-6715DAA4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Learnings Along the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E1031-1A58-0543-960F-B55A5F2DC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a goal for how many surveys to collect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at minimum two staff (it took all of our staff assisting at one point or another)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can be sporadic in remote areas always have a back up (pen/paper/clip boards)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takes time (8 hours = collecting 2 surveys)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A9C03-A3D2-49F4-B488-15B519264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393" y="5114393"/>
            <a:ext cx="17436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8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6724-F847-4B4D-9723-9F2014CB8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 Ola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Lōkahi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: Our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Mo‘olelo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3A8A0-3AA9-E94C-B05D-2D7B5DEB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Ola Mau, The Native Hawaiian Health Needs Assessment: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key findings	</a:t>
            </a:r>
          </a:p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Native Hawaiian Health Care Act (PL100-579)</a:t>
            </a:r>
          </a:p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reauth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Native Hawaiian Health Care Improvement Act (PL 102-396)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 the health status of Native Hawaiians to the highest possible level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POL accomplish its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kuleana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B2780E-68F8-4728-A969-EA26EF986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327" y="5112327"/>
            <a:ext cx="1745673" cy="174567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2FD7AEC-CF1F-4374-A678-1C89358CE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7" y="2231269"/>
            <a:ext cx="2809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C6ADC05-67EB-4781-92E8-1F8AAD658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6" y="3167063"/>
            <a:ext cx="2809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53A698E-DD62-4280-A9B0-0DBC23BFA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6" y="4525605"/>
            <a:ext cx="2809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B339E74-FB1D-4B5E-A835-3FF2F1C2D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50" y="5378294"/>
            <a:ext cx="2809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4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71A1-30C1-B746-BA25-6715DAA4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Community Voices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E1031-1A58-0543-960F-B55A5F2DC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555"/>
            <a:ext cx="8596668" cy="4556807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from CV showed us that NHs were interested in learning more about traditional healing practices. 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 data has assisted POL in its advocacy to members of congress outside of the Hawai‘i delegation in addition to other influential community members. 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Conversations that occurred during 1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round, led to 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survey regarding enabling services.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A9C03-A3D2-49F4-B488-15B519264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393" y="5114393"/>
            <a:ext cx="17436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8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92D7-2155-6B43-B889-BA4CEE6F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761067"/>
            <a:ext cx="8596668" cy="1826581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Nīnau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Manaʻo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or Comments?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8B3E6-7C62-402A-A9D5-4AD3FB78A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393" y="5118549"/>
            <a:ext cx="17436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2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B2780E-68F8-4728-A969-EA26EF986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327" y="5112327"/>
            <a:ext cx="1745673" cy="1745673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4B7A05B-3081-4C86-AAF7-F392E89BA988}"/>
              </a:ext>
            </a:extLst>
          </p:cNvPr>
          <p:cNvSpPr txBox="1">
            <a:spLocks/>
          </p:cNvSpPr>
          <p:nvPr/>
        </p:nvSpPr>
        <p:spPr>
          <a:xfrm>
            <a:off x="668028" y="403838"/>
            <a:ext cx="8802355" cy="935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Native Hawaiian Health Scholarship Program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A783EF-7065-4B38-AD26-AE6F1E237C31}"/>
              </a:ext>
            </a:extLst>
          </p:cNvPr>
          <p:cNvSpPr txBox="1"/>
          <p:nvPr/>
        </p:nvSpPr>
        <p:spPr>
          <a:xfrm>
            <a:off x="808521" y="1821553"/>
            <a:ext cx="7575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 adopted from the National Health Service Corps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A784B73B-D2AD-438C-93F3-96FBB0A59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4" y="1901309"/>
            <a:ext cx="2809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A007F96-BC74-4142-A9BA-C4D412A8B9B5}"/>
              </a:ext>
            </a:extLst>
          </p:cNvPr>
          <p:cNvSpPr txBox="1"/>
          <p:nvPr/>
        </p:nvSpPr>
        <p:spPr>
          <a:xfrm>
            <a:off x="808522" y="2414706"/>
            <a:ext cx="768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 advocacy/policy initiatives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9E82A65A-260D-45F6-A081-6FE8AA95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4" y="2494462"/>
            <a:ext cx="2809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08F5E6F-E336-40AD-BF45-131E3B2079C3}"/>
              </a:ext>
            </a:extLst>
          </p:cNvPr>
          <p:cNvSpPr txBox="1"/>
          <p:nvPr/>
        </p:nvSpPr>
        <p:spPr>
          <a:xfrm>
            <a:off x="808522" y="2962138"/>
            <a:ext cx="657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program accomplishments: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C5B51075-3DD5-4944-9F7E-5664D35C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4" y="3062003"/>
            <a:ext cx="2809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686C057-03DB-4881-8518-9A1968D39318}"/>
              </a:ext>
            </a:extLst>
          </p:cNvPr>
          <p:cNvSpPr txBox="1"/>
          <p:nvPr/>
        </p:nvSpPr>
        <p:spPr>
          <a:xfrm>
            <a:off x="789272" y="4494157"/>
            <a:ext cx="636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Kuleana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Kanaka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Maoli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health professionals?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21655B94-0E42-4B5F-A138-0E128689C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4" y="4604855"/>
            <a:ext cx="2809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32C7E15-856B-4700-A7C4-E3D1CD61DB3A}"/>
              </a:ext>
            </a:extLst>
          </p:cNvPr>
          <p:cNvSpPr txBox="1"/>
          <p:nvPr/>
        </p:nvSpPr>
        <p:spPr>
          <a:xfrm>
            <a:off x="7038081" y="5400999"/>
            <a:ext cx="3888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Huaka‘i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Hawai‘i Island</a:t>
            </a:r>
          </a:p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Native Hawaiian Health Scholarship Program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056613D-A9E7-4C34-9BE4-CA7FF8E2B0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96" y="2383986"/>
            <a:ext cx="3846897" cy="2885172"/>
          </a:xfrm>
          <a:prstGeom prst="rect">
            <a:avLst/>
          </a:prstGeom>
          <a:ln w="28575">
            <a:solidFill>
              <a:srgbClr val="015840"/>
            </a:solidFill>
            <a:prstDash val="dashDot"/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D862F6F-F1E0-4C17-80CD-AE5158C45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835" y="3434198"/>
            <a:ext cx="5634029" cy="1043415"/>
          </a:xfrm>
        </p:spPr>
        <p:txBody>
          <a:bodyPr>
            <a:normAutofit fontScale="32500" lnSpcReduction="20000"/>
          </a:bodyPr>
          <a:lstStyle/>
          <a:p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years, 270 + scholarships, $24+million</a:t>
            </a:r>
          </a:p>
          <a:p>
            <a:pPr lvl="0"/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 completed service obligations</a:t>
            </a:r>
          </a:p>
          <a:p>
            <a:pPr lvl="0"/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167 remain employed in their discipline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1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6724-F847-4B4D-9723-9F2014CB8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Native Hawaiian Health Care Systems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B2780E-68F8-4728-A969-EA26EF986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327" y="5112327"/>
            <a:ext cx="1745673" cy="17456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32B4AD-E301-4A38-8641-CD6358F16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1118">
            <a:off x="4186221" y="1648767"/>
            <a:ext cx="6273800" cy="3962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0DFEB3-13AE-4825-9992-D0A3800E5C1B}"/>
              </a:ext>
            </a:extLst>
          </p:cNvPr>
          <p:cNvSpPr txBox="1"/>
          <p:nvPr/>
        </p:nvSpPr>
        <p:spPr>
          <a:xfrm>
            <a:off x="694953" y="1555343"/>
            <a:ext cx="465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‘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ohana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healthy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haumāna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DA326EC-2738-4315-800A-43EA179A0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98" y="1655206"/>
            <a:ext cx="2809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95C7B9-EFDA-4FEA-B97A-926F22DEF120}"/>
              </a:ext>
            </a:extLst>
          </p:cNvPr>
          <p:cNvSpPr txBox="1"/>
          <p:nvPr/>
        </p:nvSpPr>
        <p:spPr>
          <a:xfrm>
            <a:off x="694953" y="2070275"/>
            <a:ext cx="5775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systems, servicing 7 islands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908D0540-73D1-46F2-A985-15A9963F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6" y="2170138"/>
            <a:ext cx="2857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AFEF50-B4DB-4A38-BA7C-A072B853E6C4}"/>
              </a:ext>
            </a:extLst>
          </p:cNvPr>
          <p:cNvSpPr txBox="1"/>
          <p:nvPr/>
        </p:nvSpPr>
        <p:spPr>
          <a:xfrm>
            <a:off x="291886" y="5376400"/>
            <a:ext cx="3137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Directors,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Kaua‘i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87C0B8-2409-4A1D-98C7-9319DFEAE2DB}"/>
              </a:ext>
            </a:extLst>
          </p:cNvPr>
          <p:cNvSpPr txBox="1"/>
          <p:nvPr/>
        </p:nvSpPr>
        <p:spPr>
          <a:xfrm>
            <a:off x="4003160" y="4301862"/>
            <a:ext cx="63623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services/programs*: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Medical 	- Dental/Oral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Behavioral Health	- Traditional Healing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Adult Day Care	- Wellness/Fitness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Pharmacy	- Outreach/Enabling/Enrollment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Transportation	- Simply Healthy Café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7B7BF960-5D3D-4567-A7A1-3860AA85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10" y="4401722"/>
            <a:ext cx="2857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ED302D-2224-40B3-AC01-6BF7275868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4" y="2895014"/>
            <a:ext cx="3202004" cy="2401503"/>
          </a:xfrm>
          <a:prstGeom prst="rect">
            <a:avLst/>
          </a:prstGeom>
          <a:ln w="28575">
            <a:solidFill>
              <a:srgbClr val="015840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272761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6724-F847-4B4D-9723-9F2014CB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69" y="157233"/>
            <a:ext cx="8596668" cy="132080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 Ola Lōkahi: Continuous Advocacy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B2780E-68F8-4728-A969-EA26EF986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327" y="5112327"/>
            <a:ext cx="1745673" cy="1745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D976A3-D347-4BD0-806D-2F09887FDF25}"/>
              </a:ext>
            </a:extLst>
          </p:cNvPr>
          <p:cNvSpPr txBox="1"/>
          <p:nvPr/>
        </p:nvSpPr>
        <p:spPr>
          <a:xfrm>
            <a:off x="1039352" y="1059330"/>
            <a:ext cx="909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levels of government: Federal / State / County / Neighborhood: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8E508A18-8533-4D6D-A852-1FA40CBA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1" y="1156342"/>
            <a:ext cx="28098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4A7507-0750-4774-BC19-58D6850755C9}"/>
              </a:ext>
            </a:extLst>
          </p:cNvPr>
          <p:cNvSpPr txBox="1"/>
          <p:nvPr/>
        </p:nvSpPr>
        <p:spPr>
          <a:xfrm>
            <a:off x="1070642" y="4652185"/>
            <a:ext cx="3545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Presence at local, national and international conferences/gatherings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7E600742-9566-4BEB-B611-0DF1B64B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1" y="4752050"/>
            <a:ext cx="28098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A76433-74C1-4762-AE2C-474EB8B6FEB7}"/>
              </a:ext>
            </a:extLst>
          </p:cNvPr>
          <p:cNvSpPr txBox="1"/>
          <p:nvPr/>
        </p:nvSpPr>
        <p:spPr>
          <a:xfrm>
            <a:off x="1145209" y="1863655"/>
            <a:ext cx="8256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in working groups/task forces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0109A7F8-9B24-4564-9346-B2A7C7094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5" y="1963518"/>
            <a:ext cx="28098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DA2F4F-B8E6-4187-8DB2-245331BE1872}"/>
              </a:ext>
            </a:extLst>
          </p:cNvPr>
          <p:cNvSpPr txBox="1"/>
          <p:nvPr/>
        </p:nvSpPr>
        <p:spPr>
          <a:xfrm>
            <a:off x="1145209" y="2548372"/>
            <a:ext cx="401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Outreach and engagement with other systems to address: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5969B01B-FD38-4161-942C-4B90143F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7" y="2665144"/>
            <a:ext cx="2809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3EEBE8-9ED7-4756-B9E0-2180C7D21B23}"/>
              </a:ext>
            </a:extLst>
          </p:cNvPr>
          <p:cNvSpPr txBox="1"/>
          <p:nvPr/>
        </p:nvSpPr>
        <p:spPr>
          <a:xfrm>
            <a:off x="5624645" y="5616050"/>
            <a:ext cx="3634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Sheri Daniels, POL ED</a:t>
            </a:r>
          </a:p>
          <a:p>
            <a:pPr lvl="0" algn="r"/>
            <a:r>
              <a:rPr lang="en-US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Indigenous Peoples Conference, Arizona 2017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DB18F94-F636-4CDE-9D35-03868C488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45" y="2395978"/>
            <a:ext cx="2767908" cy="3147398"/>
          </a:xfrm>
          <a:prstGeom prst="rect">
            <a:avLst/>
          </a:prstGeom>
          <a:ln w="28575">
            <a:solidFill>
              <a:srgbClr val="015840"/>
            </a:solidFill>
            <a:prstDash val="dashDot"/>
          </a:ln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0BF81F4-FC58-4288-9570-815737547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211" y="3429000"/>
            <a:ext cx="4470283" cy="1223185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</a:p>
          <a:p>
            <a:pPr lvl="0"/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stability</a:t>
            </a:r>
          </a:p>
          <a:p>
            <a:pPr lvl="0"/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security etc.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2C98C44-3022-47CF-9A59-1D0F3CA3530A}"/>
              </a:ext>
            </a:extLst>
          </p:cNvPr>
          <p:cNvSpPr txBox="1">
            <a:spLocks/>
          </p:cNvSpPr>
          <p:nvPr/>
        </p:nvSpPr>
        <p:spPr>
          <a:xfrm>
            <a:off x="1500211" y="1580417"/>
            <a:ext cx="7238191" cy="393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Advocacy on behalf of NH health, well-being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B23FD7-E69A-4A04-A5A3-EBEC0DBD9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393" y="5114393"/>
            <a:ext cx="1743607" cy="1743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A193A1-19D0-4D9D-B181-6FE4C42E5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9936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B9DBDC-4A26-472A-9EAD-E42BF32E6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148" y="0"/>
            <a:ext cx="529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89F2-F68D-6540-B4D0-DF1427CE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Voices: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F0CF-AF30-554D-9CA9-42586F6B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8289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Community Voices project was a response to Papa Ola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Lōkahi’s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Pulse Survey that surveyed the health needs of our Native Hawaiian communities.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members, state-wide were interested in the availability and accessibility of Native Hawaiian healing practices.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23FD7-E69A-4A04-A5A3-EBEC0DBD9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393" y="5114393"/>
            <a:ext cx="17436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8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6724-F847-4B4D-9723-9F2014CB8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Community 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3A8A0-3AA9-E94C-B05D-2D7B5DEB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268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Collecting data from our communities to help drive the conversations with policy makers and researchers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B2780E-68F8-4728-A969-EA26EF986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327" y="5112327"/>
            <a:ext cx="1745673" cy="174567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F63D014-F7D7-4F22-8947-7FF9C208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>
            <a:off x="4345977" y="4186126"/>
            <a:ext cx="238125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0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0F90-175E-F44B-80DC-EA46142C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03F6A-A36B-FC4D-9F66-3A1DEDABC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3689"/>
            <a:ext cx="8596668" cy="3880773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 survey to capture the knowledge capacity of Native Hawaiian practices to ensure health and wellbeing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Validate community needs regarding Native Hawaiian health practices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level of confidence in practices and assess areas to educate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9979A1-226E-455B-8788-76E033F3B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393" y="5114393"/>
            <a:ext cx="17436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288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559</TotalTime>
  <Words>1101</Words>
  <Application>Microsoft Office PowerPoint</Application>
  <PresentationFormat>Widescreen</PresentationFormat>
  <Paragraphs>200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Community Voices: An Organizational Best Practice</vt:lpstr>
      <vt:lpstr>Papa Ola Lōkahi: Our Mo‘olelo</vt:lpstr>
      <vt:lpstr>PowerPoint Presentation</vt:lpstr>
      <vt:lpstr>Native Hawaiian Health Care Systems</vt:lpstr>
      <vt:lpstr>Papa Ola Lōkahi: Continuous Advocacy</vt:lpstr>
      <vt:lpstr>PowerPoint Presentation</vt:lpstr>
      <vt:lpstr>Community Voices: Background</vt:lpstr>
      <vt:lpstr>Purpose: Community Insight</vt:lpstr>
      <vt:lpstr>Objectives</vt:lpstr>
      <vt:lpstr>Steps to Community Insight</vt:lpstr>
      <vt:lpstr>PowerPoint Presentation</vt:lpstr>
      <vt:lpstr>PowerPoint Presentation</vt:lpstr>
      <vt:lpstr>Email Survey Collection</vt:lpstr>
      <vt:lpstr>Community Event Collection Points</vt:lpstr>
      <vt:lpstr>Total Responses</vt:lpstr>
      <vt:lpstr>PowerPoint Presentation</vt:lpstr>
      <vt:lpstr>Native Hawaiian Responses</vt:lpstr>
      <vt:lpstr>Hawaii and the Continent</vt:lpstr>
      <vt:lpstr>Learnings Along the Way</vt:lpstr>
      <vt:lpstr>Influence of Community Voices</vt:lpstr>
      <vt:lpstr>Nā Nīnau/Manaʻo Questions or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Voices</dc:title>
  <dc:creator>Trina Jones Artis</dc:creator>
  <cp:lastModifiedBy>Trina Jones Artis</cp:lastModifiedBy>
  <cp:revision>37</cp:revision>
  <dcterms:created xsi:type="dcterms:W3CDTF">2018-09-13T10:39:16Z</dcterms:created>
  <dcterms:modified xsi:type="dcterms:W3CDTF">2018-09-29T02:11:00Z</dcterms:modified>
</cp:coreProperties>
</file>