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Lst>
  <p:notesMasterIdLst>
    <p:notesMasterId r:id="rId25"/>
  </p:notesMasterIdLst>
  <p:sldIdLst>
    <p:sldId id="260" r:id="rId6"/>
    <p:sldId id="265" r:id="rId7"/>
    <p:sldId id="263" r:id="rId8"/>
    <p:sldId id="264" r:id="rId9"/>
    <p:sldId id="268" r:id="rId10"/>
    <p:sldId id="267" r:id="rId11"/>
    <p:sldId id="269" r:id="rId12"/>
    <p:sldId id="281" r:id="rId13"/>
    <p:sldId id="274" r:id="rId14"/>
    <p:sldId id="275" r:id="rId15"/>
    <p:sldId id="276" r:id="rId16"/>
    <p:sldId id="271" r:id="rId17"/>
    <p:sldId id="288" r:id="rId18"/>
    <p:sldId id="273" r:id="rId19"/>
    <p:sldId id="277" r:id="rId20"/>
    <p:sldId id="279" r:id="rId21"/>
    <p:sldId id="280" r:id="rId22"/>
    <p:sldId id="283" r:id="rId23"/>
    <p:sldId id="282" r:id="rId2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388"/>
    <a:srgbClr val="956EB0"/>
    <a:srgbClr val="A483BA"/>
    <a:srgbClr val="FDAA25"/>
    <a:srgbClr val="FFC000"/>
    <a:srgbClr val="848484"/>
    <a:srgbClr val="FEF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42990-6467-4CA7-B153-38B9C169F128}" v="19" dt="2018-09-28T00:53:08.297"/>
    <p1510:client id="{ED3C56FB-25EE-4B0B-989A-CA4300EF9324}" v="15" dt="2018-09-28T01:16:27.67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2"/>
    <p:restoredTop sz="93881"/>
  </p:normalViewPr>
  <p:slideViewPr>
    <p:cSldViewPr snapToGrid="0">
      <p:cViewPr>
        <p:scale>
          <a:sx n="87" d="100"/>
          <a:sy n="87" d="100"/>
        </p:scale>
        <p:origin x="920" y="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38" Type="http://schemas.microsoft.com/office/2015/10/relationships/revisionInfo" Target="revisionInfo.xml"/><Relationship Id="rId39" Type="http://schemas.microsoft.com/office/2016/11/relationships/changesInfo" Target="changesInfos/changesInfo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i English" userId="S::lenglish@onipaa.org::ed59947b-85ff-45a6-9d4d-71312710a97c" providerId="AD" clId="Web-{68514DEF-C624-AEDF-AC8D-FBF95593A5E0}"/>
    <pc:docChg chg="addSld modSld sldOrd">
      <pc:chgData name="Leni English" userId="S::lenglish@onipaa.org::ed59947b-85ff-45a6-9d4d-71312710a97c" providerId="AD" clId="Web-{68514DEF-C624-AEDF-AC8D-FBF95593A5E0}" dt="2018-09-28T02:37:32.104" v="345" actId="20577"/>
      <pc:docMkLst>
        <pc:docMk/>
      </pc:docMkLst>
      <pc:sldChg chg="addSp delSp modSp">
        <pc:chgData name="Leni English" userId="S::lenglish@onipaa.org::ed59947b-85ff-45a6-9d4d-71312710a97c" providerId="AD" clId="Web-{68514DEF-C624-AEDF-AC8D-FBF95593A5E0}" dt="2018-09-28T02:08:38.736" v="107" actId="20577"/>
        <pc:sldMkLst>
          <pc:docMk/>
          <pc:sldMk cId="1113405652" sldId="260"/>
        </pc:sldMkLst>
        <pc:spChg chg="mod">
          <ac:chgData name="Leni English" userId="S::lenglish@onipaa.org::ed59947b-85ff-45a6-9d4d-71312710a97c" providerId="AD" clId="Web-{68514DEF-C624-AEDF-AC8D-FBF95593A5E0}" dt="2018-09-28T02:08:30.642" v="105" actId="20577"/>
          <ac:spMkLst>
            <pc:docMk/>
            <pc:sldMk cId="1113405652" sldId="260"/>
            <ac:spMk id="2" creationId="{00000000-0000-0000-0000-000000000000}"/>
          </ac:spMkLst>
        </pc:spChg>
        <pc:spChg chg="del mod">
          <ac:chgData name="Leni English" userId="S::lenglish@onipaa.org::ed59947b-85ff-45a6-9d4d-71312710a97c" providerId="AD" clId="Web-{68514DEF-C624-AEDF-AC8D-FBF95593A5E0}" dt="2018-09-28T02:02:07.092" v="52"/>
          <ac:spMkLst>
            <pc:docMk/>
            <pc:sldMk cId="1113405652" sldId="260"/>
            <ac:spMk id="3" creationId="{00000000-0000-0000-0000-000000000000}"/>
          </ac:spMkLst>
        </pc:spChg>
        <pc:spChg chg="mod">
          <ac:chgData name="Leni English" userId="S::lenglish@onipaa.org::ed59947b-85ff-45a6-9d4d-71312710a97c" providerId="AD" clId="Web-{68514DEF-C624-AEDF-AC8D-FBF95593A5E0}" dt="2018-09-28T02:07:36.907" v="94" actId="20577"/>
          <ac:spMkLst>
            <pc:docMk/>
            <pc:sldMk cId="1113405652" sldId="260"/>
            <ac:spMk id="4" creationId="{00000000-0000-0000-0000-000000000000}"/>
          </ac:spMkLst>
        </pc:spChg>
        <pc:spChg chg="mod">
          <ac:chgData name="Leni English" userId="S::lenglish@onipaa.org::ed59947b-85ff-45a6-9d4d-71312710a97c" providerId="AD" clId="Web-{68514DEF-C624-AEDF-AC8D-FBF95593A5E0}" dt="2018-09-28T02:08:38.736" v="107" actId="20577"/>
          <ac:spMkLst>
            <pc:docMk/>
            <pc:sldMk cId="1113405652" sldId="260"/>
            <ac:spMk id="5" creationId="{00000000-0000-0000-0000-000000000000}"/>
          </ac:spMkLst>
        </pc:spChg>
        <pc:picChg chg="add mod ord modCrop">
          <ac:chgData name="Leni English" userId="S::lenglish@onipaa.org::ed59947b-85ff-45a6-9d4d-71312710a97c" providerId="AD" clId="Web-{68514DEF-C624-AEDF-AC8D-FBF95593A5E0}" dt="2018-09-28T02:03:03.670" v="58" actId="1076"/>
          <ac:picMkLst>
            <pc:docMk/>
            <pc:sldMk cId="1113405652" sldId="260"/>
            <ac:picMk id="6" creationId="{D38474E9-E33A-4CC0-B9F3-0CFCB506E467}"/>
          </ac:picMkLst>
        </pc:picChg>
      </pc:sldChg>
      <pc:sldChg chg="new">
        <pc:chgData name="Leni English" userId="S::lenglish@onipaa.org::ed59947b-85ff-45a6-9d4d-71312710a97c" providerId="AD" clId="Web-{68514DEF-C624-AEDF-AC8D-FBF95593A5E0}" dt="2018-09-28T02:05:05.202" v="59"/>
        <pc:sldMkLst>
          <pc:docMk/>
          <pc:sldMk cId="2829079655" sldId="262"/>
        </pc:sldMkLst>
      </pc:sldChg>
      <pc:sldChg chg="modSp new ord">
        <pc:chgData name="Leni English" userId="S::lenglish@onipaa.org::ed59947b-85ff-45a6-9d4d-71312710a97c" providerId="AD" clId="Web-{68514DEF-C624-AEDF-AC8D-FBF95593A5E0}" dt="2018-09-28T02:37:32.104" v="344" actId="20577"/>
        <pc:sldMkLst>
          <pc:docMk/>
          <pc:sldMk cId="2443033314" sldId="263"/>
        </pc:sldMkLst>
        <pc:spChg chg="mod">
          <ac:chgData name="Leni English" userId="S::lenglish@onipaa.org::ed59947b-85ff-45a6-9d4d-71312710a97c" providerId="AD" clId="Web-{68514DEF-C624-AEDF-AC8D-FBF95593A5E0}" dt="2018-09-28T02:10:08.596" v="139" actId="20577"/>
          <ac:spMkLst>
            <pc:docMk/>
            <pc:sldMk cId="2443033314" sldId="263"/>
            <ac:spMk id="2" creationId="{2BDC59A5-8EAB-48CE-913A-C67F99853C99}"/>
          </ac:spMkLst>
        </pc:spChg>
        <pc:spChg chg="mod">
          <ac:chgData name="Leni English" userId="S::lenglish@onipaa.org::ed59947b-85ff-45a6-9d4d-71312710a97c" providerId="AD" clId="Web-{68514DEF-C624-AEDF-AC8D-FBF95593A5E0}" dt="2018-09-28T02:37:32.104" v="344" actId="20577"/>
          <ac:spMkLst>
            <pc:docMk/>
            <pc:sldMk cId="2443033314" sldId="263"/>
            <ac:spMk id="4" creationId="{A4E1F9A3-B3B0-458F-B3F0-B8593D924DC3}"/>
          </ac:spMkLst>
        </pc:spChg>
      </pc:sldChg>
      <pc:sldChg chg="modSp new">
        <pc:chgData name="Leni English" userId="S::lenglish@onipaa.org::ed59947b-85ff-45a6-9d4d-71312710a97c" providerId="AD" clId="Web-{68514DEF-C624-AEDF-AC8D-FBF95593A5E0}" dt="2018-09-28T02:31:39.489" v="235" actId="1076"/>
        <pc:sldMkLst>
          <pc:docMk/>
          <pc:sldMk cId="915244818" sldId="264"/>
        </pc:sldMkLst>
        <pc:spChg chg="mod">
          <ac:chgData name="Leni English" userId="S::lenglish@onipaa.org::ed59947b-85ff-45a6-9d4d-71312710a97c" providerId="AD" clId="Web-{68514DEF-C624-AEDF-AC8D-FBF95593A5E0}" dt="2018-09-28T02:31:39.489" v="235" actId="1076"/>
          <ac:spMkLst>
            <pc:docMk/>
            <pc:sldMk cId="915244818" sldId="264"/>
            <ac:spMk id="2" creationId="{77DB7444-264A-4019-8930-8E5DB06582B9}"/>
          </ac:spMkLst>
        </pc:spChg>
        <pc:spChg chg="mod">
          <ac:chgData name="Leni English" userId="S::lenglish@onipaa.org::ed59947b-85ff-45a6-9d4d-71312710a97c" providerId="AD" clId="Web-{68514DEF-C624-AEDF-AC8D-FBF95593A5E0}" dt="2018-09-28T02:30:29.239" v="220" actId="1076"/>
          <ac:spMkLst>
            <pc:docMk/>
            <pc:sldMk cId="915244818" sldId="264"/>
            <ac:spMk id="3" creationId="{A28CE068-1D66-4F97-BDAF-50D19325E653}"/>
          </ac:spMkLst>
        </pc:spChg>
        <pc:spChg chg="mod">
          <ac:chgData name="Leni English" userId="S::lenglish@onipaa.org::ed59947b-85ff-45a6-9d4d-71312710a97c" providerId="AD" clId="Web-{68514DEF-C624-AEDF-AC8D-FBF95593A5E0}" dt="2018-09-28T02:30:36.973" v="221" actId="14100"/>
          <ac:spMkLst>
            <pc:docMk/>
            <pc:sldMk cId="915244818" sldId="264"/>
            <ac:spMk id="4" creationId="{85FF4BA3-C55C-4EAC-B64D-EE68E185C2D4}"/>
          </ac:spMkLst>
        </pc:spChg>
        <pc:spChg chg="mod">
          <ac:chgData name="Leni English" userId="S::lenglish@onipaa.org::ed59947b-85ff-45a6-9d4d-71312710a97c" providerId="AD" clId="Web-{68514DEF-C624-AEDF-AC8D-FBF95593A5E0}" dt="2018-09-28T02:30:59.833" v="224" actId="20577"/>
          <ac:spMkLst>
            <pc:docMk/>
            <pc:sldMk cId="915244818" sldId="264"/>
            <ac:spMk id="5" creationId="{0992B836-A26B-45CD-B728-2AEC949E6070}"/>
          </ac:spMkLst>
        </pc:spChg>
      </pc:sldChg>
    </pc:docChg>
  </pc:docChgLst>
  <pc:docChgLst>
    <pc:chgData name="Guest User" userId="S::urn:spo:anon#ef2df62ef72ad22bfc479e8a85dd975b27677412a574be3633d2e87166ff9647::" providerId="AD" clId="Web-{89B42990-6467-4CA7-B153-38B9C169F128}"/>
    <pc:docChg chg="modSld">
      <pc:chgData name="Guest User" userId="S::urn:spo:anon#ef2df62ef72ad22bfc479e8a85dd975b27677412a574be3633d2e87166ff9647::" providerId="AD" clId="Web-{89B42990-6467-4CA7-B153-38B9C169F128}" dt="2018-09-28T00:53:08.297" v="23" actId="1076"/>
      <pc:docMkLst>
        <pc:docMk/>
      </pc:docMkLst>
      <pc:sldChg chg="delSp modSp">
        <pc:chgData name="Guest User" userId="S::urn:spo:anon#ef2df62ef72ad22bfc479e8a85dd975b27677412a574be3633d2e87166ff9647::" providerId="AD" clId="Web-{89B42990-6467-4CA7-B153-38B9C169F128}" dt="2018-09-28T00:53:08.297" v="23" actId="1076"/>
        <pc:sldMkLst>
          <pc:docMk/>
          <pc:sldMk cId="213880417" sldId="261"/>
        </pc:sldMkLst>
        <pc:spChg chg="del">
          <ac:chgData name="Guest User" userId="S::urn:spo:anon#ef2df62ef72ad22bfc479e8a85dd975b27677412a574be3633d2e87166ff9647::" providerId="AD" clId="Web-{89B42990-6467-4CA7-B153-38B9C169F128}" dt="2018-09-28T00:51:43.672" v="15"/>
          <ac:spMkLst>
            <pc:docMk/>
            <pc:sldMk cId="213880417" sldId="261"/>
            <ac:spMk id="3" creationId="{00000000-0000-0000-0000-000000000000}"/>
          </ac:spMkLst>
        </pc:spChg>
        <pc:spChg chg="del mod">
          <ac:chgData name="Guest User" userId="S::urn:spo:anon#ef2df62ef72ad22bfc479e8a85dd975b27677412a574be3633d2e87166ff9647::" providerId="AD" clId="Web-{89B42990-6467-4CA7-B153-38B9C169F128}" dt="2018-09-28T00:52:00.625" v="20"/>
          <ac:spMkLst>
            <pc:docMk/>
            <pc:sldMk cId="213880417" sldId="261"/>
            <ac:spMk id="4" creationId="{00000000-0000-0000-0000-000000000000}"/>
          </ac:spMkLst>
        </pc:spChg>
        <pc:spChg chg="del">
          <ac:chgData name="Guest User" userId="S::urn:spo:anon#ef2df62ef72ad22bfc479e8a85dd975b27677412a574be3633d2e87166ff9647::" providerId="AD" clId="Web-{89B42990-6467-4CA7-B153-38B9C169F128}" dt="2018-09-28T00:51:40.609" v="14"/>
          <ac:spMkLst>
            <pc:docMk/>
            <pc:sldMk cId="213880417" sldId="261"/>
            <ac:spMk id="5" creationId="{00000000-0000-0000-0000-000000000000}"/>
          </ac:spMkLst>
        </pc:spChg>
        <pc:picChg chg="mod">
          <ac:chgData name="Guest User" userId="S::urn:spo:anon#ef2df62ef72ad22bfc479e8a85dd975b27677412a574be3633d2e87166ff9647::" providerId="AD" clId="Web-{89B42990-6467-4CA7-B153-38B9C169F128}" dt="2018-09-28T00:53:08.297" v="23" actId="1076"/>
          <ac:picMkLst>
            <pc:docMk/>
            <pc:sldMk cId="213880417" sldId="261"/>
            <ac:picMk id="6" creationId="{00000000-0000-0000-0000-000000000000}"/>
          </ac:picMkLst>
        </pc:picChg>
      </pc:sldChg>
    </pc:docChg>
  </pc:docChgLst>
  <pc:docChgLst>
    <pc:chgData name="Leni English" userId="S::lenglish@onipaa.org::ed59947b-85ff-45a6-9d4d-71312710a97c" providerId="AD" clId="Web-{ED3C56FB-25EE-4B0B-989A-CA4300EF9324}"/>
    <pc:docChg chg="modSld sldOrd">
      <pc:chgData name="Leni English" userId="S::lenglish@onipaa.org::ed59947b-85ff-45a6-9d4d-71312710a97c" providerId="AD" clId="Web-{ED3C56FB-25EE-4B0B-989A-CA4300EF9324}" dt="2018-09-28T01:26:41.743" v="213" actId="1076"/>
      <pc:docMkLst>
        <pc:docMk/>
      </pc:docMkLst>
      <pc:sldChg chg="modSp ord">
        <pc:chgData name="Leni English" userId="S::lenglish@onipaa.org::ed59947b-85ff-45a6-9d4d-71312710a97c" providerId="AD" clId="Web-{ED3C56FB-25EE-4B0B-989A-CA4300EF9324}" dt="2018-09-28T01:26:41.743" v="213" actId="1076"/>
        <pc:sldMkLst>
          <pc:docMk/>
          <pc:sldMk cId="1113405652" sldId="260"/>
        </pc:sldMkLst>
        <pc:spChg chg="mod">
          <ac:chgData name="Leni English" userId="S::lenglish@onipaa.org::ed59947b-85ff-45a6-9d4d-71312710a97c" providerId="AD" clId="Web-{ED3C56FB-25EE-4B0B-989A-CA4300EF9324}" dt="2018-09-28T01:21:03.178" v="210" actId="20577"/>
          <ac:spMkLst>
            <pc:docMk/>
            <pc:sldMk cId="1113405652" sldId="260"/>
            <ac:spMk id="2" creationId="{00000000-0000-0000-0000-000000000000}"/>
          </ac:spMkLst>
        </pc:spChg>
        <pc:spChg chg="mod">
          <ac:chgData name="Leni English" userId="S::lenglish@onipaa.org::ed59947b-85ff-45a6-9d4d-71312710a97c" providerId="AD" clId="Web-{ED3C56FB-25EE-4B0B-989A-CA4300EF9324}" dt="2018-09-28T01:14:53.983" v="172" actId="1076"/>
          <ac:spMkLst>
            <pc:docMk/>
            <pc:sldMk cId="1113405652" sldId="260"/>
            <ac:spMk id="3" creationId="{00000000-0000-0000-0000-000000000000}"/>
          </ac:spMkLst>
        </pc:spChg>
        <pc:spChg chg="mod">
          <ac:chgData name="Leni English" userId="S::lenglish@onipaa.org::ed59947b-85ff-45a6-9d4d-71312710a97c" providerId="AD" clId="Web-{ED3C56FB-25EE-4B0B-989A-CA4300EF9324}" dt="2018-09-28T01:26:41.743" v="213" actId="1076"/>
          <ac:spMkLst>
            <pc:docMk/>
            <pc:sldMk cId="1113405652" sldId="260"/>
            <ac:spMk id="4" creationId="{00000000-0000-0000-0000-000000000000}"/>
          </ac:spMkLst>
        </pc:spChg>
        <pc:spChg chg="mod">
          <ac:chgData name="Leni English" userId="S::lenglish@onipaa.org::ed59947b-85ff-45a6-9d4d-71312710a97c" providerId="AD" clId="Web-{ED3C56FB-25EE-4B0B-989A-CA4300EF9324}" dt="2018-09-28T01:16:39.608" v="197" actId="1076"/>
          <ac:spMkLst>
            <pc:docMk/>
            <pc:sldMk cId="1113405652" sldId="260"/>
            <ac:spMk id="5" creationId="{00000000-0000-0000-0000-000000000000}"/>
          </ac:spMkLst>
        </pc:spChg>
      </pc:sldChg>
      <pc:sldChg chg="modSp">
        <pc:chgData name="Leni English" userId="S::lenglish@onipaa.org::ed59947b-85ff-45a6-9d4d-71312710a97c" providerId="AD" clId="Web-{ED3C56FB-25EE-4B0B-989A-CA4300EF9324}" dt="2018-09-28T01:21:12.585" v="212" actId="1076"/>
        <pc:sldMkLst>
          <pc:docMk/>
          <pc:sldMk cId="213880417" sldId="261"/>
        </pc:sldMkLst>
        <pc:picChg chg="mod">
          <ac:chgData name="Leni English" userId="S::lenglish@onipaa.org::ed59947b-85ff-45a6-9d4d-71312710a97c" providerId="AD" clId="Web-{ED3C56FB-25EE-4B0B-989A-CA4300EF9324}" dt="2018-09-28T01:21:12.585" v="212" actId="1076"/>
          <ac:picMkLst>
            <pc:docMk/>
            <pc:sldMk cId="213880417" sldId="261"/>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70882220"/>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dirty="0" err="1" smtClean="0">
                <a:effectLst/>
                <a:latin typeface="+mn-lt"/>
                <a:ea typeface="+mn-ea"/>
                <a:cs typeface="+mn-cs"/>
                <a:sym typeface="Calibri"/>
              </a:rPr>
              <a:t>oli</a:t>
            </a:r>
            <a:r>
              <a:rPr lang="en-US" sz="1200" b="0" i="0" dirty="0" smtClean="0">
                <a:effectLst/>
                <a:latin typeface="+mn-lt"/>
                <a:ea typeface="+mn-ea"/>
                <a:cs typeface="+mn-cs"/>
                <a:sym typeface="Calibri"/>
              </a:rPr>
              <a:t> is commonly used at the start of an event or small gathering to focus a </a:t>
            </a:r>
            <a:r>
              <a:rPr lang="en-US" sz="1200" b="0" i="0" dirty="0" err="1" smtClean="0">
                <a:effectLst/>
                <a:latin typeface="+mn-lt"/>
                <a:ea typeface="+mn-ea"/>
                <a:cs typeface="+mn-cs"/>
                <a:sym typeface="Calibri"/>
              </a:rPr>
              <a:t>groupʻs</a:t>
            </a:r>
            <a:r>
              <a:rPr lang="en-US" sz="1200" b="0" i="0" dirty="0" smtClean="0">
                <a:effectLst/>
                <a:latin typeface="+mn-lt"/>
                <a:ea typeface="+mn-ea"/>
                <a:cs typeface="+mn-cs"/>
                <a:sym typeface="Calibri"/>
              </a:rPr>
              <a:t> energies and ultimately carry out the </a:t>
            </a:r>
            <a:r>
              <a:rPr lang="en-US" sz="1200" b="0" i="1" dirty="0" err="1" smtClean="0">
                <a:effectLst/>
                <a:latin typeface="+mn-lt"/>
                <a:ea typeface="+mn-ea"/>
                <a:cs typeface="+mn-cs"/>
                <a:sym typeface="Calibri"/>
              </a:rPr>
              <a:t>kuleana</a:t>
            </a:r>
            <a:r>
              <a:rPr lang="en-US" sz="1200" b="0" i="0" dirty="0" smtClean="0">
                <a:effectLst/>
                <a:latin typeface="+mn-lt"/>
                <a:ea typeface="+mn-ea"/>
                <a:cs typeface="+mn-cs"/>
                <a:sym typeface="Calibri"/>
              </a:rPr>
              <a:t> (responsibility) they have undertaken. It is recommended that </a:t>
            </a:r>
            <a:r>
              <a:rPr lang="en-US" sz="1200" b="0" i="1" dirty="0" err="1" smtClean="0">
                <a:effectLst/>
                <a:latin typeface="+mn-lt"/>
                <a:ea typeface="+mn-ea"/>
                <a:cs typeface="+mn-cs"/>
                <a:sym typeface="Calibri"/>
              </a:rPr>
              <a:t>haumana</a:t>
            </a:r>
            <a:r>
              <a:rPr lang="en-US" sz="1200" b="0" i="0" dirty="0" smtClean="0">
                <a:effectLst/>
                <a:latin typeface="+mn-lt"/>
                <a:ea typeface="+mn-ea"/>
                <a:cs typeface="+mn-cs"/>
                <a:sym typeface="Calibri"/>
              </a:rPr>
              <a:t> (students) use this chant to help them seek knowledge and clear their minds of any negativity.</a:t>
            </a:r>
            <a:endParaRPr lang="en-US" dirty="0"/>
          </a:p>
        </p:txBody>
      </p:sp>
    </p:spTree>
    <p:extLst>
      <p:ext uri="{BB962C8B-B14F-4D97-AF65-F5344CB8AC3E}">
        <p14:creationId xmlns:p14="http://schemas.microsoft.com/office/powerpoint/2010/main" val="639838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Hoʻoponopono</a:t>
            </a:r>
            <a:r>
              <a:rPr lang="en-US" baseline="0" dirty="0" smtClean="0"/>
              <a:t> is a spiritual and cultural practice passed through generations by our beloved ancestors who now sleep beyond the thin veil that separates them from us.  </a:t>
            </a:r>
            <a:endParaRPr lang="en-US" dirty="0"/>
          </a:p>
        </p:txBody>
      </p:sp>
    </p:spTree>
    <p:extLst>
      <p:ext uri="{BB962C8B-B14F-4D97-AF65-F5344CB8AC3E}">
        <p14:creationId xmlns:p14="http://schemas.microsoft.com/office/powerpoint/2010/main" val="140302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496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Maui &amp; Hale </a:t>
            </a:r>
            <a:r>
              <a:rPr lang="en-US" dirty="0" err="1" smtClean="0"/>
              <a:t>ʻAha</a:t>
            </a:r>
            <a:endParaRPr lang="en-US" dirty="0"/>
          </a:p>
        </p:txBody>
      </p:sp>
    </p:spTree>
    <p:extLst>
      <p:ext uri="{BB962C8B-B14F-4D97-AF65-F5344CB8AC3E}">
        <p14:creationId xmlns:p14="http://schemas.microsoft.com/office/powerpoint/2010/main" val="17722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470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Hawaiian values are nebulous for our families.  </a:t>
            </a:r>
            <a:r>
              <a:rPr lang="en-US" dirty="0" err="1" smtClean="0"/>
              <a:t>Hoʻopono</a:t>
            </a:r>
            <a:r>
              <a:rPr lang="en-US" dirty="0" smtClean="0"/>
              <a:t> causes to make these concepts explicit and tangible</a:t>
            </a:r>
            <a:r>
              <a:rPr lang="en-US" baseline="0" dirty="0" smtClean="0"/>
              <a:t> through experiences that allow ʻohana members to feel, understand, and know what these values are in relation and connection to ways that are Hawaiian</a:t>
            </a:r>
            <a:r>
              <a:rPr lang="is-IS" baseline="0" dirty="0" smtClean="0"/>
              <a:t>….oftentimes, universally understood.</a:t>
            </a:r>
            <a:endParaRPr lang="en-US" dirty="0"/>
          </a:p>
        </p:txBody>
      </p:sp>
    </p:spTree>
    <p:extLst>
      <p:ext uri="{BB962C8B-B14F-4D97-AF65-F5344CB8AC3E}">
        <p14:creationId xmlns:p14="http://schemas.microsoft.com/office/powerpoint/2010/main" val="89653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different from social work engagement</a:t>
            </a:r>
            <a:endParaRPr lang="en-US" dirty="0"/>
          </a:p>
        </p:txBody>
      </p:sp>
    </p:spTree>
    <p:extLst>
      <p:ext uri="{BB962C8B-B14F-4D97-AF65-F5344CB8AC3E}">
        <p14:creationId xmlns:p14="http://schemas.microsoft.com/office/powerpoint/2010/main" val="147669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xfrm>
            <a:off x="628650" y="599619"/>
            <a:ext cx="7298914" cy="766394"/>
          </a:xfrm>
          <a:prstGeom prst="rect">
            <a:avLst/>
          </a:prstGeom>
        </p:spPr>
        <p:txBody>
          <a:bodyPr/>
          <a:lstStyle/>
          <a:p>
            <a:r>
              <a:t>Title Text</a:t>
            </a:r>
          </a:p>
        </p:txBody>
      </p:sp>
      <p:sp>
        <p:nvSpPr>
          <p:cNvPr id="21" name="Shape 21"/>
          <p:cNvSpPr>
            <a:spLocks noGrp="1"/>
          </p:cNvSpPr>
          <p:nvPr>
            <p:ph type="body" idx="1" hasCustomPrompt="1"/>
          </p:nvPr>
        </p:nvSpPr>
        <p:spPr>
          <a:xfrm>
            <a:off x="1634048" y="1825625"/>
            <a:ext cx="6881301" cy="4351338"/>
          </a:xfrm>
          <a:prstGeom prst="rect">
            <a:avLst/>
          </a:prstGeom>
        </p:spPr>
        <p:txBody>
          <a:bodyPr/>
          <a:lstStyle/>
          <a:p>
            <a:r>
              <a:t>Body Level One</a:t>
            </a:r>
          </a:p>
          <a:p>
            <a:pPr lvl="1"/>
            <a:r>
              <a:t>Body Level Two</a:t>
            </a:r>
          </a:p>
          <a:p>
            <a:pPr lvl="2"/>
            <a:r>
              <a:t>Body Level Three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xfrm>
            <a:off x="628650" y="599619"/>
            <a:ext cx="7200919" cy="766394"/>
          </a:xfrm>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
        <p:nvSpPr>
          <p:cNvPr id="4" name="Picture Placeholder 2"/>
          <p:cNvSpPr>
            <a:spLocks noGrp="1"/>
          </p:cNvSpPr>
          <p:nvPr>
            <p:ph type="pic" sz="quarter" idx="10"/>
          </p:nvPr>
        </p:nvSpPr>
        <p:spPr>
          <a:xfrm>
            <a:off x="715980" y="2893004"/>
            <a:ext cx="3248727" cy="2750087"/>
          </a:xfrm>
        </p:spPr>
        <p:txBody>
          <a:bodyPr vert="horz"/>
          <a:lstStyle/>
          <a:p>
            <a:endParaRPr lang="en-US"/>
          </a:p>
        </p:txBody>
      </p:sp>
      <p:sp>
        <p:nvSpPr>
          <p:cNvPr id="5" name="Shape 39"/>
          <p:cNvSpPr>
            <a:spLocks noGrp="1"/>
          </p:cNvSpPr>
          <p:nvPr>
            <p:ph type="body" sz="half" idx="1" hasCustomPrompt="1"/>
          </p:nvPr>
        </p:nvSpPr>
        <p:spPr>
          <a:xfrm>
            <a:off x="4279267" y="2893004"/>
            <a:ext cx="4360160" cy="2750087"/>
          </a:xfrm>
          <a:prstGeom prst="rect">
            <a:avLst/>
          </a:prstGeom>
        </p:spPr>
        <p:txBody>
          <a:bodyPr>
            <a:normAutofit/>
          </a:bodyPr>
          <a:lstStyle>
            <a:lvl1pPr>
              <a:defRPr sz="1800"/>
            </a:lvl1pPr>
            <a:lvl2pPr>
              <a:defRPr sz="1400"/>
            </a:lvl2pPr>
            <a:lvl3pPr>
              <a:defRPr sz="1200" b="0" i="0">
                <a:latin typeface="Arial"/>
              </a:defRPr>
            </a:lvl3pPr>
            <a:lvl4pPr>
              <a:defRPr sz="1400"/>
            </a:lvl4pPr>
            <a:lvl5pPr>
              <a:defRPr sz="1400"/>
            </a:lvl5pPr>
          </a:lstStyle>
          <a:p>
            <a:r>
              <a:t>Body Level One</a:t>
            </a:r>
          </a:p>
          <a:p>
            <a:pPr lvl="1"/>
            <a:r>
              <a:rPr lang="en-US"/>
              <a:t>Body Level Two</a:t>
            </a:r>
          </a:p>
          <a:p>
            <a:pPr lvl="2"/>
            <a:r>
              <a:rPr lang="en-US"/>
              <a:t>Body Level Three</a:t>
            </a:r>
          </a:p>
        </p:txBody>
      </p:sp>
      <p:sp>
        <p:nvSpPr>
          <p:cNvPr id="3" name="Text Placeholder 2"/>
          <p:cNvSpPr>
            <a:spLocks noGrp="1"/>
          </p:cNvSpPr>
          <p:nvPr>
            <p:ph type="body" sz="quarter" idx="11"/>
          </p:nvPr>
        </p:nvSpPr>
        <p:spPr>
          <a:xfrm>
            <a:off x="715981" y="1564778"/>
            <a:ext cx="7113588" cy="828281"/>
          </a:xfrm>
        </p:spPr>
        <p:txBody>
          <a:bodyPr vert="horz">
            <a:noAutofit/>
          </a:bodyPr>
          <a:lstStyle>
            <a:lvl1pPr marL="0" indent="0">
              <a:lnSpc>
                <a:spcPct val="120000"/>
              </a:lnSpc>
              <a:spcBef>
                <a:spcPts val="0"/>
              </a:spcBef>
              <a:spcAft>
                <a:spcPts val="1200"/>
              </a:spcAft>
              <a:buFont typeface="Arial"/>
              <a:buNone/>
              <a:defRPr sz="1800" i="1">
                <a:solidFill>
                  <a:srgbClr val="FDAA25"/>
                </a:solidFill>
                <a:latin typeface="Georgia"/>
                <a:cs typeface="Georgia"/>
              </a:defRPr>
            </a:lvl1pPr>
            <a:lvl2pPr marL="342900" indent="0">
              <a:buNone/>
              <a:defRPr sz="1800" i="1">
                <a:latin typeface="Georgia"/>
                <a:cs typeface="Georgia"/>
              </a:defRPr>
            </a:lvl2pPr>
            <a:lvl3pPr marL="685800" indent="0">
              <a:buNone/>
              <a:defRPr sz="1800" i="1">
                <a:latin typeface="Georgia"/>
                <a:cs typeface="Georgia"/>
              </a:defRPr>
            </a:lvl3pPr>
            <a:lvl4pPr marL="1028700" indent="0">
              <a:buNone/>
              <a:defRPr sz="1800" i="1">
                <a:latin typeface="Georgia"/>
                <a:cs typeface="Georgia"/>
              </a:defRPr>
            </a:lvl4pPr>
            <a:lvl5pPr marL="1371600" indent="0">
              <a:buNone/>
              <a:defRPr sz="1800" i="1">
                <a:latin typeface="Georgia"/>
                <a:cs typeface="Georgia"/>
              </a:defRPr>
            </a:lvl5pPr>
          </a:lstStyle>
          <a:p>
            <a:pPr lvl="0"/>
            <a:r>
              <a:rPr lang="en-US"/>
              <a:t>Click to edit Master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1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CF2"/>
        </a:solidFill>
        <a:effectLst/>
      </p:bgPr>
    </p:bg>
    <p:spTree>
      <p:nvGrpSpPr>
        <p:cNvPr id="1" name=""/>
        <p:cNvGrpSpPr/>
        <p:nvPr/>
      </p:nvGrpSpPr>
      <p:grpSpPr>
        <a:xfrm>
          <a:off x="0" y="0"/>
          <a:ext cx="0" cy="0"/>
          <a:chOff x="0" y="0"/>
          <a:chExt cx="0" cy="0"/>
        </a:xfrm>
      </p:grpSpPr>
      <p:sp>
        <p:nvSpPr>
          <p:cNvPr id="5" name="Shape 130"/>
          <p:cNvSpPr/>
          <p:nvPr userDrawn="1"/>
        </p:nvSpPr>
        <p:spPr>
          <a:xfrm>
            <a:off x="-1" y="-1"/>
            <a:ext cx="9144001" cy="1325564"/>
          </a:xfrm>
          <a:prstGeom prst="rect">
            <a:avLst/>
          </a:prstGeom>
          <a:solidFill>
            <a:srgbClr val="956EB0"/>
          </a:solidFill>
          <a:ln w="12700">
            <a:miter lim="400000"/>
          </a:ln>
        </p:spPr>
        <p:txBody>
          <a:bodyPr lIns="45719" rIns="45719" anchor="ctr"/>
          <a:lstStyle/>
          <a:p>
            <a:endParaRPr/>
          </a:p>
        </p:txBody>
      </p:sp>
      <p:pic>
        <p:nvPicPr>
          <p:cNvPr id="6" name="pasted-image.pdf"/>
          <p:cNvPicPr>
            <a:picLocks noChangeAspect="1"/>
          </p:cNvPicPr>
          <p:nvPr userDrawn="1"/>
        </p:nvPicPr>
        <p:blipFill rotWithShape="1">
          <a:blip r:embed="rId4">
            <a:extLst/>
          </a:blip>
          <a:srcRect t="7168" r="507" b="88580"/>
          <a:stretch/>
        </p:blipFill>
        <p:spPr>
          <a:xfrm>
            <a:off x="133" y="-1"/>
            <a:ext cx="9143867" cy="325987"/>
          </a:xfrm>
          <a:prstGeom prst="rect">
            <a:avLst/>
          </a:prstGeom>
          <a:ln w="12700">
            <a:miter lim="400000"/>
          </a:ln>
        </p:spPr>
      </p:pic>
      <p:pic>
        <p:nvPicPr>
          <p:cNvPr id="7" name="pasted-image.pdf"/>
          <p:cNvPicPr>
            <a:picLocks noChangeAspect="1"/>
          </p:cNvPicPr>
          <p:nvPr userDrawn="1"/>
        </p:nvPicPr>
        <p:blipFill>
          <a:blip r:embed="rId5">
            <a:extLst/>
          </a:blip>
          <a:stretch>
            <a:fillRect/>
          </a:stretch>
        </p:blipFill>
        <p:spPr>
          <a:xfrm>
            <a:off x="8367945" y="559169"/>
            <a:ext cx="469472" cy="586741"/>
          </a:xfrm>
          <a:prstGeom prst="rect">
            <a:avLst/>
          </a:prstGeom>
          <a:ln w="12700">
            <a:miter lim="400000"/>
          </a:ln>
        </p:spPr>
      </p:pic>
      <p:sp>
        <p:nvSpPr>
          <p:cNvPr id="2" name="Shape 2"/>
          <p:cNvSpPr>
            <a:spLocks noGrp="1"/>
          </p:cNvSpPr>
          <p:nvPr>
            <p:ph type="title"/>
          </p:nvPr>
        </p:nvSpPr>
        <p:spPr>
          <a:xfrm>
            <a:off x="628650" y="599619"/>
            <a:ext cx="7886700" cy="76639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1666406" y="1825625"/>
            <a:ext cx="6848944"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r>
              <a:rPr lang="en-US"/>
              <a:t>
</a:t>
            </a:r>
          </a:p>
          <a:p>
            <a:pPr lvl="4"/>
            <a:endParaRPr/>
          </a:p>
        </p:txBody>
      </p:sp>
      <p:sp>
        <p:nvSpPr>
          <p:cNvPr id="4" name="Shape 4"/>
          <p:cNvSpPr>
            <a:spLocks noGrp="1"/>
          </p:cNvSpPr>
          <p:nvPr>
            <p:ph type="sldNum" sz="quarter" idx="2"/>
          </p:nvPr>
        </p:nvSpPr>
        <p:spPr>
          <a:xfrm>
            <a:off x="8291328" y="6429694"/>
            <a:ext cx="224023"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4" r:id="rId2"/>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chemeClr val="bg1"/>
          </a:solidFill>
          <a:uFillTx/>
          <a:latin typeface="Arial"/>
          <a:ea typeface="Calibri Light"/>
          <a:cs typeface="Arial"/>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42900" marR="0" indent="-342900" algn="l" defTabSz="685800" rtl="0" latinLnBrk="0">
        <a:lnSpc>
          <a:spcPct val="90000"/>
        </a:lnSpc>
        <a:spcBef>
          <a:spcPts val="700"/>
        </a:spcBef>
        <a:spcAft>
          <a:spcPts val="0"/>
        </a:spcAft>
        <a:buClrTx/>
        <a:buSzPct val="100000"/>
        <a:buFontTx/>
        <a:buBlip>
          <a:blip r:embed="rId6"/>
        </a:buBlip>
        <a:tabLst/>
        <a:defRPr sz="2400" b="0" i="0" u="none" strike="noStrike" cap="none" spc="0" baseline="0">
          <a:ln>
            <a:noFill/>
          </a:ln>
          <a:solidFill>
            <a:schemeClr val="bg2"/>
          </a:solidFill>
          <a:uFillTx/>
          <a:latin typeface="Arial"/>
          <a:ea typeface="+mn-ea"/>
          <a:cs typeface="Arial"/>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1800" b="0" i="1" u="none" strike="noStrike" cap="none" spc="0" baseline="0">
          <a:ln>
            <a:noFill/>
          </a:ln>
          <a:solidFill>
            <a:srgbClr val="848484"/>
          </a:solidFill>
          <a:uFillTx/>
          <a:latin typeface="Georgia"/>
          <a:ea typeface="+mn-ea"/>
          <a:cs typeface="Georgia"/>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1600" b="0" i="0" u="none" strike="noStrike" cap="none" spc="0" baseline="0">
          <a:ln>
            <a:noFill/>
          </a:ln>
          <a:solidFill>
            <a:srgbClr val="848484"/>
          </a:solidFill>
          <a:uFillTx/>
          <a:latin typeface="Arial"/>
          <a:ea typeface="+mn-ea"/>
          <a:cs typeface="Arial"/>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1600" b="0" i="0" u="none" strike="noStrike" cap="none" spc="0" baseline="0">
          <a:ln>
            <a:noFill/>
          </a:ln>
          <a:solidFill>
            <a:srgbClr val="848484"/>
          </a:solidFill>
          <a:uFillTx/>
          <a:latin typeface="Arial"/>
          <a:ea typeface="+mn-ea"/>
          <a:cs typeface="Arial"/>
          <a:sym typeface="Calibri"/>
        </a:defRPr>
      </a:lvl4pPr>
      <a:lvl5pPr marL="1648557" marR="0" indent="-276957" algn="l" defTabSz="685800" rtl="0" eaLnBrk="1" fontAlgn="auto" latinLnBrk="0" hangingPunct="1">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4418"/>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809" y="5323618"/>
            <a:ext cx="3598739" cy="1158423"/>
          </a:xfrm>
        </p:spPr>
        <p:txBody>
          <a:bodyPr>
            <a:normAutofit fontScale="90000"/>
          </a:bodyPr>
          <a:lstStyle/>
          <a:p>
            <a:pPr algn="r"/>
            <a:r>
              <a:rPr lang="en-US" sz="2400" dirty="0">
                <a:solidFill>
                  <a:srgbClr val="7030A0"/>
                </a:solidFill>
                <a:latin typeface="Garamond" charset="0"/>
                <a:ea typeface="Garamond" charset="0"/>
                <a:cs typeface="Garamond" charset="0"/>
              </a:rPr>
              <a:t>NASW Hawaii Conference</a:t>
            </a:r>
            <a:br>
              <a:rPr lang="en-US" sz="2400" dirty="0">
                <a:solidFill>
                  <a:srgbClr val="7030A0"/>
                </a:solidFill>
                <a:latin typeface="Garamond" charset="0"/>
                <a:ea typeface="Garamond" charset="0"/>
                <a:cs typeface="Garamond" charset="0"/>
              </a:rPr>
            </a:br>
            <a:r>
              <a:rPr lang="en-US" sz="2400" dirty="0">
                <a:solidFill>
                  <a:srgbClr val="7030A0"/>
                </a:solidFill>
                <a:latin typeface="Garamond" charset="0"/>
                <a:ea typeface="Garamond" charset="0"/>
                <a:cs typeface="Garamond" charset="0"/>
              </a:rPr>
              <a:t>October 4, 2018</a:t>
            </a:r>
            <a:br>
              <a:rPr lang="en-US" sz="2400" dirty="0">
                <a:solidFill>
                  <a:srgbClr val="7030A0"/>
                </a:solidFill>
                <a:latin typeface="Garamond" charset="0"/>
                <a:ea typeface="Garamond" charset="0"/>
                <a:cs typeface="Garamond" charset="0"/>
              </a:rPr>
            </a:br>
            <a:r>
              <a:rPr lang="en-US" sz="2400" dirty="0" err="1">
                <a:solidFill>
                  <a:srgbClr val="7030A0"/>
                </a:solidFill>
                <a:latin typeface="Garamond" charset="0"/>
                <a:ea typeface="Garamond" charset="0"/>
                <a:cs typeface="Garamond" charset="0"/>
              </a:rPr>
              <a:t>Queenʻs</a:t>
            </a:r>
            <a:r>
              <a:rPr lang="en-US" sz="2400" dirty="0">
                <a:solidFill>
                  <a:srgbClr val="7030A0"/>
                </a:solidFill>
                <a:latin typeface="Garamond" charset="0"/>
                <a:ea typeface="Garamond" charset="0"/>
                <a:cs typeface="Garamond" charset="0"/>
              </a:rPr>
              <a:t> Conference Center</a:t>
            </a:r>
            <a:r>
              <a:rPr lang="en-US" sz="2400" dirty="0">
                <a:solidFill>
                  <a:schemeClr val="tx1"/>
                </a:solidFill>
                <a:latin typeface="Chalkboard "/>
              </a:rPr>
              <a:t/>
            </a:r>
            <a:br>
              <a:rPr lang="en-US" sz="2400" dirty="0">
                <a:solidFill>
                  <a:schemeClr val="tx1"/>
                </a:solidFill>
                <a:latin typeface="Chalkboard "/>
              </a:rPr>
            </a:br>
            <a:r>
              <a:rPr lang="en-US" sz="2400" dirty="0">
                <a:latin typeface="Georgia"/>
              </a:rPr>
              <a:t>e</a:t>
            </a:r>
            <a:endParaRPr lang="en-US" dirty="0"/>
          </a:p>
        </p:txBody>
      </p:sp>
      <p:sp>
        <p:nvSpPr>
          <p:cNvPr id="4" name="Text Placeholder 3"/>
          <p:cNvSpPr>
            <a:spLocks noGrp="1"/>
          </p:cNvSpPr>
          <p:nvPr>
            <p:ph type="body" sz="half" idx="1"/>
          </p:nvPr>
        </p:nvSpPr>
        <p:spPr>
          <a:xfrm>
            <a:off x="636699" y="1610304"/>
            <a:ext cx="7806219" cy="2509011"/>
          </a:xfrm>
        </p:spPr>
        <p:txBody>
          <a:bodyPr lIns="45719" rIns="45719" anchor="t">
            <a:normAutofit lnSpcReduction="10000"/>
          </a:bodyPr>
          <a:lstStyle/>
          <a:p>
            <a:pPr marL="0" indent="0">
              <a:buNone/>
            </a:pPr>
            <a:r>
              <a:rPr lang="en-US" sz="4400" b="1" dirty="0" err="1">
                <a:solidFill>
                  <a:srgbClr val="7030A0"/>
                </a:solidFill>
                <a:latin typeface="Garamond" charset="0"/>
                <a:ea typeface="Garamond" charset="0"/>
                <a:cs typeface="Garamond" charset="0"/>
              </a:rPr>
              <a:t>Hoʻopono</a:t>
            </a:r>
            <a:r>
              <a:rPr lang="en-US" sz="4400" b="1" dirty="0">
                <a:solidFill>
                  <a:srgbClr val="7030A0"/>
                </a:solidFill>
                <a:latin typeface="Garamond" charset="0"/>
                <a:ea typeface="Garamond" charset="0"/>
                <a:cs typeface="Garamond" charset="0"/>
              </a:rPr>
              <a:t>: </a:t>
            </a:r>
            <a:endParaRPr lang="en-US" b="1" dirty="0">
              <a:solidFill>
                <a:srgbClr val="7030A0"/>
              </a:solidFill>
              <a:latin typeface="Garamond" charset="0"/>
              <a:ea typeface="Garamond" charset="0"/>
              <a:cs typeface="Garamond" charset="0"/>
            </a:endParaRPr>
          </a:p>
          <a:p>
            <a:pPr marL="0" indent="0" algn="r">
              <a:buNone/>
            </a:pPr>
            <a:r>
              <a:rPr lang="en-US" sz="4400" b="1" dirty="0">
                <a:solidFill>
                  <a:srgbClr val="7030A0"/>
                </a:solidFill>
                <a:latin typeface="Garamond" charset="0"/>
                <a:ea typeface="Garamond" charset="0"/>
                <a:cs typeface="Garamond" charset="0"/>
              </a:rPr>
              <a:t>An Adaptive Intervention of </a:t>
            </a:r>
            <a:r>
              <a:rPr lang="en-US" sz="4400" b="1" dirty="0" err="1">
                <a:solidFill>
                  <a:srgbClr val="7030A0"/>
                </a:solidFill>
                <a:latin typeface="Garamond" charset="0"/>
                <a:ea typeface="Garamond" charset="0"/>
                <a:cs typeface="Garamond" charset="0"/>
              </a:rPr>
              <a:t>Hoʻoponopono</a:t>
            </a:r>
            <a:r>
              <a:rPr lang="en-US" sz="4400" b="1" dirty="0">
                <a:solidFill>
                  <a:srgbClr val="7030A0"/>
                </a:solidFill>
                <a:latin typeface="Garamond" charset="0"/>
                <a:ea typeface="Garamond" charset="0"/>
                <a:cs typeface="Garamond" charset="0"/>
              </a:rPr>
              <a:t> to Empower Children and Families</a:t>
            </a:r>
            <a:endParaRPr lang="en-US" b="1" dirty="0">
              <a:solidFill>
                <a:srgbClr val="7030A0"/>
              </a:solidFill>
              <a:latin typeface="Garamond" charset="0"/>
              <a:ea typeface="Garamond" charset="0"/>
              <a:cs typeface="Garamond" charset="0"/>
            </a:endParaRPr>
          </a:p>
        </p:txBody>
      </p:sp>
      <p:sp>
        <p:nvSpPr>
          <p:cNvPr id="5" name="Text Placeholder 4"/>
          <p:cNvSpPr>
            <a:spLocks noGrp="1"/>
          </p:cNvSpPr>
          <p:nvPr>
            <p:ph type="body" sz="quarter" idx="11"/>
          </p:nvPr>
        </p:nvSpPr>
        <p:spPr>
          <a:xfrm>
            <a:off x="329295" y="234122"/>
            <a:ext cx="7739110" cy="1044370"/>
          </a:xfrm>
        </p:spPr>
        <p:txBody>
          <a:bodyPr vert="horz" lIns="45719" rIns="45719" anchor="t">
            <a:noAutofit/>
          </a:bodyPr>
          <a:lstStyle/>
          <a:p>
            <a:pPr algn="ctr"/>
            <a:r>
              <a:rPr lang="en-US" sz="2800" b="1" i="0" dirty="0" err="1">
                <a:latin typeface="Garamond" charset="0"/>
                <a:ea typeface="Garamond" charset="0"/>
                <a:cs typeface="Garamond" charset="0"/>
              </a:rPr>
              <a:t>Ke</a:t>
            </a:r>
            <a:r>
              <a:rPr lang="en-US" sz="2800" b="1" i="0" dirty="0">
                <a:latin typeface="Garamond" charset="0"/>
                <a:ea typeface="Garamond" charset="0"/>
                <a:cs typeface="Garamond" charset="0"/>
              </a:rPr>
              <a:t> Ola Mau Loa I </a:t>
            </a:r>
            <a:r>
              <a:rPr lang="en-US" sz="2800" b="1" i="0" dirty="0" err="1">
                <a:latin typeface="Garamond" charset="0"/>
                <a:ea typeface="Garamond" charset="0"/>
                <a:cs typeface="Garamond" charset="0"/>
              </a:rPr>
              <a:t>Ka</a:t>
            </a:r>
            <a:r>
              <a:rPr lang="en-US" sz="2800" b="1" i="0" dirty="0">
                <a:latin typeface="Garamond" charset="0"/>
                <a:ea typeface="Garamond" charset="0"/>
                <a:cs typeface="Garamond" charset="0"/>
              </a:rPr>
              <a:t> </a:t>
            </a:r>
            <a:r>
              <a:rPr lang="en-US" sz="2800" b="1" i="0" dirty="0" err="1" smtClean="0">
                <a:latin typeface="Garamond" charset="0"/>
                <a:ea typeface="Garamond" charset="0"/>
                <a:cs typeface="Garamond" charset="0"/>
              </a:rPr>
              <a:t>Moananui</a:t>
            </a:r>
            <a:r>
              <a:rPr lang="en-US" sz="2800" b="1" i="0" dirty="0">
                <a:latin typeface="Garamond" charset="0"/>
                <a:ea typeface="Garamond" charset="0"/>
                <a:cs typeface="Garamond" charset="0"/>
              </a:rPr>
              <a:t> </a:t>
            </a:r>
            <a:r>
              <a:rPr lang="en-US" sz="2800" b="1" i="0" dirty="0" smtClean="0">
                <a:latin typeface="Garamond" charset="0"/>
                <a:ea typeface="Garamond" charset="0"/>
                <a:cs typeface="Garamond" charset="0"/>
              </a:rPr>
              <a:t>              Advancing </a:t>
            </a:r>
            <a:r>
              <a:rPr lang="en-US" sz="2800" b="1" i="0" dirty="0">
                <a:latin typeface="Garamond" charset="0"/>
                <a:ea typeface="Garamond" charset="0"/>
                <a:cs typeface="Garamond" charset="0"/>
              </a:rPr>
              <a:t>Wellbeing in the Pacific</a:t>
            </a:r>
            <a:endParaRPr lang="en-US" b="1" i="0" dirty="0">
              <a:latin typeface="Garamond" charset="0"/>
              <a:ea typeface="Garamond" charset="0"/>
              <a:cs typeface="Garamond" charset="0"/>
            </a:endParaRPr>
          </a:p>
        </p:txBody>
      </p:sp>
    </p:spTree>
    <p:extLst>
      <p:ext uri="{BB962C8B-B14F-4D97-AF65-F5344CB8AC3E}">
        <p14:creationId xmlns:p14="http://schemas.microsoft.com/office/powerpoint/2010/main" val="111340565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Garamond" charset="0"/>
                <a:ea typeface="Garamond" charset="0"/>
                <a:cs typeface="Garamond" charset="0"/>
              </a:rPr>
              <a:t>Hoʻopono</a:t>
            </a:r>
            <a:r>
              <a:rPr lang="en-US" dirty="0" smtClean="0">
                <a:latin typeface="Garamond" charset="0"/>
                <a:ea typeface="Garamond" charset="0"/>
                <a:cs typeface="Garamond" charset="0"/>
              </a:rPr>
              <a:t> </a:t>
            </a:r>
            <a:r>
              <a:rPr lang="en-US" dirty="0" err="1" smtClean="0">
                <a:latin typeface="Garamond" charset="0"/>
                <a:ea typeface="Garamond" charset="0"/>
                <a:cs typeface="Garamond" charset="0"/>
              </a:rPr>
              <a:t>ʻOhana</a:t>
            </a:r>
            <a:r>
              <a:rPr lang="en-US" dirty="0" smtClean="0">
                <a:latin typeface="Garamond" charset="0"/>
                <a:ea typeface="Garamond" charset="0"/>
                <a:cs typeface="Garamond" charset="0"/>
              </a:rPr>
              <a:t> Recruitment</a:t>
            </a:r>
            <a:endParaRPr lang="en-US" dirty="0">
              <a:latin typeface="Garamond" charset="0"/>
              <a:ea typeface="Garamond" charset="0"/>
              <a:cs typeface="Garamond" charset="0"/>
            </a:endParaRPr>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45" r="18495" b="21786"/>
          <a:stretch/>
        </p:blipFill>
        <p:spPr>
          <a:xfrm>
            <a:off x="284327" y="2388716"/>
            <a:ext cx="3682990" cy="2685194"/>
          </a:xfrm>
        </p:spPr>
      </p:pic>
      <p:sp>
        <p:nvSpPr>
          <p:cNvPr id="4" name="Text Placeholder 3"/>
          <p:cNvSpPr>
            <a:spLocks noGrp="1"/>
          </p:cNvSpPr>
          <p:nvPr>
            <p:ph type="body" sz="half" idx="1"/>
          </p:nvPr>
        </p:nvSpPr>
        <p:spPr>
          <a:xfrm>
            <a:off x="4100052" y="2050027"/>
            <a:ext cx="4807974" cy="3731341"/>
          </a:xfrm>
        </p:spPr>
        <p:txBody>
          <a:bodyPr>
            <a:noAutofit/>
          </a:bodyPr>
          <a:lstStyle/>
          <a:p>
            <a:r>
              <a:rPr lang="en-US" sz="2400" dirty="0" smtClean="0">
                <a:solidFill>
                  <a:schemeClr val="tx1"/>
                </a:solidFill>
                <a:latin typeface="Garamond" charset="0"/>
                <a:ea typeface="Garamond" charset="0"/>
                <a:cs typeface="Garamond" charset="0"/>
              </a:rPr>
              <a:t>Commitment to </a:t>
            </a:r>
            <a:r>
              <a:rPr lang="en-US" sz="2400" dirty="0" err="1" smtClean="0">
                <a:solidFill>
                  <a:schemeClr val="tx1"/>
                </a:solidFill>
                <a:latin typeface="Garamond" charset="0"/>
                <a:ea typeface="Garamond" charset="0"/>
                <a:cs typeface="Garamond" charset="0"/>
              </a:rPr>
              <a:t>Hoʻopono</a:t>
            </a:r>
            <a:endParaRPr lang="en-US" sz="2400" dirty="0">
              <a:solidFill>
                <a:schemeClr val="tx1"/>
              </a:solidFill>
              <a:latin typeface="Garamond" charset="0"/>
              <a:ea typeface="Garamond" charset="0"/>
              <a:cs typeface="Garamond" charset="0"/>
            </a:endParaRPr>
          </a:p>
          <a:p>
            <a:pPr lvl="1">
              <a:buFont typeface="Arial" charset="0"/>
              <a:buChar char="•"/>
            </a:pPr>
            <a:r>
              <a:rPr lang="en-US" sz="2400" i="0" dirty="0" smtClean="0">
                <a:solidFill>
                  <a:schemeClr val="tx1"/>
                </a:solidFill>
                <a:latin typeface="Garamond" charset="0"/>
                <a:ea typeface="Garamond" charset="0"/>
                <a:cs typeface="Garamond" charset="0"/>
              </a:rPr>
              <a:t> Attendance &amp; participation</a:t>
            </a:r>
          </a:p>
          <a:p>
            <a:r>
              <a:rPr lang="en-US" sz="2400" dirty="0" smtClean="0">
                <a:solidFill>
                  <a:schemeClr val="tx1"/>
                </a:solidFill>
                <a:latin typeface="Garamond" charset="0"/>
                <a:ea typeface="Garamond" charset="0"/>
                <a:cs typeface="Garamond" charset="0"/>
              </a:rPr>
              <a:t>Open &amp; willingness to learn &amp; change</a:t>
            </a:r>
          </a:p>
          <a:p>
            <a:r>
              <a:rPr lang="en-US" sz="2400" dirty="0" smtClean="0">
                <a:solidFill>
                  <a:schemeClr val="tx1"/>
                </a:solidFill>
                <a:latin typeface="Garamond" charset="0"/>
                <a:ea typeface="Garamond" charset="0"/>
                <a:cs typeface="Garamond" charset="0"/>
              </a:rPr>
              <a:t>Capacity &amp; interest in self-awareness</a:t>
            </a:r>
          </a:p>
          <a:p>
            <a:r>
              <a:rPr lang="en-US" sz="2400" dirty="0">
                <a:solidFill>
                  <a:schemeClr val="tx1"/>
                </a:solidFill>
                <a:latin typeface="Garamond" charset="0"/>
                <a:ea typeface="Garamond" charset="0"/>
                <a:cs typeface="Garamond" charset="0"/>
              </a:rPr>
              <a:t>A</a:t>
            </a:r>
            <a:r>
              <a:rPr lang="en-US" sz="2400" dirty="0" smtClean="0">
                <a:solidFill>
                  <a:schemeClr val="tx1"/>
                </a:solidFill>
                <a:latin typeface="Garamond" charset="0"/>
                <a:ea typeface="Garamond" charset="0"/>
                <a:cs typeface="Garamond" charset="0"/>
              </a:rPr>
              <a:t>ptitude for spirituality: belief in a higher power</a:t>
            </a:r>
          </a:p>
          <a:p>
            <a:r>
              <a:rPr lang="en-US" sz="2400" dirty="0" smtClean="0">
                <a:solidFill>
                  <a:schemeClr val="tx1"/>
                </a:solidFill>
                <a:latin typeface="Garamond" charset="0"/>
                <a:ea typeface="Garamond" charset="0"/>
                <a:cs typeface="Garamond" charset="0"/>
              </a:rPr>
              <a:t>Trusting relationship between worker &amp; ʻohana</a:t>
            </a:r>
            <a:endParaRPr lang="en-US" sz="2400" dirty="0">
              <a:solidFill>
                <a:schemeClr val="tx1"/>
              </a:solidFill>
              <a:latin typeface="Garamond" charset="0"/>
              <a:ea typeface="Garamond" charset="0"/>
              <a:cs typeface="Garamond" charset="0"/>
            </a:endParaRPr>
          </a:p>
        </p:txBody>
      </p:sp>
    </p:spTree>
    <p:extLst>
      <p:ext uri="{BB962C8B-B14F-4D97-AF65-F5344CB8AC3E}">
        <p14:creationId xmlns:p14="http://schemas.microsoft.com/office/powerpoint/2010/main" val="46395495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04" y="412955"/>
            <a:ext cx="7401866" cy="825910"/>
          </a:xfrm>
        </p:spPr>
        <p:txBody>
          <a:bodyPr/>
          <a:lstStyle/>
          <a:p>
            <a:r>
              <a:rPr lang="en-US" dirty="0" smtClean="0">
                <a:latin typeface="Garamond" charset="0"/>
                <a:ea typeface="Garamond" charset="0"/>
                <a:cs typeface="Garamond" charset="0"/>
              </a:rPr>
              <a:t>Essential Attitudes </a:t>
            </a:r>
            <a:r>
              <a:rPr lang="en-US" smtClean="0">
                <a:latin typeface="Garamond" charset="0"/>
                <a:ea typeface="Garamond" charset="0"/>
                <a:cs typeface="Garamond" charset="0"/>
              </a:rPr>
              <a:t>&amp; Procedure</a:t>
            </a:r>
            <a:endParaRPr lang="en-US" dirty="0">
              <a:latin typeface="Garamond" charset="0"/>
              <a:ea typeface="Garamond" charset="0"/>
              <a:cs typeface="Garamond" charset="0"/>
            </a:endParaRP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727" r="5727"/>
          <a:stretch>
            <a:fillRect/>
          </a:stretch>
        </p:blipFill>
        <p:spPr>
          <a:xfrm>
            <a:off x="236106" y="1961536"/>
            <a:ext cx="3669608" cy="3106368"/>
          </a:xfrm>
        </p:spPr>
      </p:pic>
      <p:sp>
        <p:nvSpPr>
          <p:cNvPr id="4" name="Text Placeholder 3"/>
          <p:cNvSpPr>
            <a:spLocks noGrp="1"/>
          </p:cNvSpPr>
          <p:nvPr>
            <p:ph type="body" sz="half" idx="1"/>
          </p:nvPr>
        </p:nvSpPr>
        <p:spPr>
          <a:xfrm>
            <a:off x="4247535" y="1592826"/>
            <a:ext cx="4630994" cy="4409768"/>
          </a:xfrm>
        </p:spPr>
        <p:txBody>
          <a:bodyPr>
            <a:normAutofit fontScale="92500" lnSpcReduction="20000"/>
          </a:bodyPr>
          <a:lstStyle/>
          <a:p>
            <a:r>
              <a:rPr lang="en-US" sz="2400" dirty="0" err="1" smtClean="0">
                <a:solidFill>
                  <a:schemeClr val="tx1"/>
                </a:solidFill>
                <a:latin typeface="Garamond" charset="0"/>
                <a:ea typeface="Garamond" charset="0"/>
                <a:cs typeface="Garamond" charset="0"/>
              </a:rPr>
              <a:t>Hoʻopono</a:t>
            </a:r>
            <a:r>
              <a:rPr lang="en-US" sz="2400" dirty="0" smtClean="0">
                <a:solidFill>
                  <a:schemeClr val="tx1"/>
                </a:solidFill>
                <a:latin typeface="Garamond" charset="0"/>
                <a:ea typeface="Garamond" charset="0"/>
                <a:cs typeface="Garamond" charset="0"/>
              </a:rPr>
              <a:t> with true intentions</a:t>
            </a:r>
          </a:p>
          <a:p>
            <a:r>
              <a:rPr lang="en-US" sz="2400" dirty="0" smtClean="0">
                <a:solidFill>
                  <a:schemeClr val="tx1"/>
                </a:solidFill>
                <a:latin typeface="Garamond" charset="0"/>
                <a:ea typeface="Garamond" charset="0"/>
                <a:cs typeface="Garamond" charset="0"/>
              </a:rPr>
              <a:t>Participation comes from </a:t>
            </a:r>
            <a:r>
              <a:rPr lang="en-US" sz="2400" dirty="0" err="1" smtClean="0">
                <a:solidFill>
                  <a:schemeClr val="tx1"/>
                </a:solidFill>
                <a:latin typeface="Garamond" charset="0"/>
                <a:ea typeface="Garamond" charset="0"/>
                <a:cs typeface="Garamond" charset="0"/>
              </a:rPr>
              <a:t>naʻau</a:t>
            </a:r>
            <a:r>
              <a:rPr lang="en-US" sz="2400" dirty="0" smtClean="0">
                <a:solidFill>
                  <a:schemeClr val="tx1"/>
                </a:solidFill>
                <a:latin typeface="Garamond" charset="0"/>
                <a:ea typeface="Garamond" charset="0"/>
                <a:cs typeface="Garamond" charset="0"/>
              </a:rPr>
              <a:t>/sincere</a:t>
            </a:r>
          </a:p>
          <a:p>
            <a:r>
              <a:rPr lang="en-US" sz="2400" dirty="0" err="1" smtClean="0">
                <a:solidFill>
                  <a:schemeClr val="tx1"/>
                </a:solidFill>
                <a:latin typeface="Garamond" charset="0"/>
                <a:ea typeface="Garamond" charset="0"/>
                <a:cs typeface="Garamond" charset="0"/>
              </a:rPr>
              <a:t>ʻOiaʻio</a:t>
            </a:r>
            <a:r>
              <a:rPr lang="en-US" sz="2400" dirty="0" smtClean="0">
                <a:solidFill>
                  <a:schemeClr val="tx1"/>
                </a:solidFill>
                <a:latin typeface="Garamond" charset="0"/>
                <a:ea typeface="Garamond" charset="0"/>
                <a:cs typeface="Garamond" charset="0"/>
              </a:rPr>
              <a:t> (genuineness)</a:t>
            </a:r>
          </a:p>
          <a:p>
            <a:r>
              <a:rPr lang="en-US" sz="2400" dirty="0" err="1" smtClean="0">
                <a:solidFill>
                  <a:schemeClr val="tx1"/>
                </a:solidFill>
                <a:latin typeface="Garamond" charset="0"/>
                <a:ea typeface="Garamond" charset="0"/>
                <a:cs typeface="Garamond" charset="0"/>
              </a:rPr>
              <a:t>Haʻahaʻa</a:t>
            </a:r>
            <a:r>
              <a:rPr lang="en-US" sz="2400" dirty="0" smtClean="0">
                <a:solidFill>
                  <a:schemeClr val="tx1"/>
                </a:solidFill>
                <a:latin typeface="Garamond" charset="0"/>
                <a:ea typeface="Garamond" charset="0"/>
                <a:cs typeface="Garamond" charset="0"/>
              </a:rPr>
              <a:t> </a:t>
            </a:r>
            <a:r>
              <a:rPr lang="en-US" sz="2400" dirty="0">
                <a:solidFill>
                  <a:schemeClr val="tx1"/>
                </a:solidFill>
                <a:latin typeface="Garamond" charset="0"/>
                <a:ea typeface="Garamond" charset="0"/>
                <a:cs typeface="Garamond" charset="0"/>
              </a:rPr>
              <a:t>(</a:t>
            </a:r>
            <a:r>
              <a:rPr lang="en-US" sz="2400" dirty="0" smtClean="0">
                <a:solidFill>
                  <a:schemeClr val="tx1"/>
                </a:solidFill>
                <a:latin typeface="Garamond" charset="0"/>
                <a:ea typeface="Garamond" charset="0"/>
                <a:cs typeface="Garamond" charset="0"/>
              </a:rPr>
              <a:t>humility)</a:t>
            </a:r>
          </a:p>
          <a:p>
            <a:r>
              <a:rPr lang="en-US" sz="2400" dirty="0" smtClean="0">
                <a:solidFill>
                  <a:schemeClr val="tx1"/>
                </a:solidFill>
                <a:latin typeface="Garamond" charset="0"/>
                <a:ea typeface="Garamond" charset="0"/>
                <a:cs typeface="Garamond" charset="0"/>
              </a:rPr>
              <a:t>No secrets</a:t>
            </a:r>
          </a:p>
          <a:p>
            <a:r>
              <a:rPr lang="en-US" sz="2400" dirty="0" smtClean="0">
                <a:solidFill>
                  <a:schemeClr val="tx1"/>
                </a:solidFill>
                <a:latin typeface="Garamond" charset="0"/>
                <a:ea typeface="Garamond" charset="0"/>
                <a:cs typeface="Garamond" charset="0"/>
              </a:rPr>
              <a:t>One issue at at time</a:t>
            </a:r>
          </a:p>
          <a:p>
            <a:r>
              <a:rPr lang="en-US" sz="2400" dirty="0" smtClean="0">
                <a:solidFill>
                  <a:schemeClr val="tx1"/>
                </a:solidFill>
                <a:latin typeface="Garamond" charset="0"/>
                <a:ea typeface="Garamond" charset="0"/>
                <a:cs typeface="Garamond" charset="0"/>
              </a:rPr>
              <a:t>Communication directed to </a:t>
            </a:r>
            <a:r>
              <a:rPr lang="en-US" sz="2400" dirty="0" err="1" smtClean="0">
                <a:solidFill>
                  <a:schemeClr val="tx1"/>
                </a:solidFill>
                <a:latin typeface="Garamond" charset="0"/>
                <a:ea typeface="Garamond" charset="0"/>
                <a:cs typeface="Garamond" charset="0"/>
              </a:rPr>
              <a:t>poʻo</a:t>
            </a:r>
            <a:endParaRPr lang="en-US" sz="2400" dirty="0" smtClean="0">
              <a:solidFill>
                <a:schemeClr val="tx1"/>
              </a:solidFill>
              <a:latin typeface="Garamond" charset="0"/>
              <a:ea typeface="Garamond" charset="0"/>
              <a:cs typeface="Garamond" charset="0"/>
            </a:endParaRPr>
          </a:p>
          <a:p>
            <a:r>
              <a:rPr lang="en-US" sz="2400" dirty="0" smtClean="0">
                <a:solidFill>
                  <a:schemeClr val="tx1"/>
                </a:solidFill>
                <a:latin typeface="Garamond" charset="0"/>
                <a:ea typeface="Garamond" charset="0"/>
                <a:cs typeface="Garamond" charset="0"/>
              </a:rPr>
              <a:t>Talk about issue, not act it out</a:t>
            </a:r>
          </a:p>
          <a:p>
            <a:r>
              <a:rPr lang="en-US" sz="2400" dirty="0" smtClean="0">
                <a:solidFill>
                  <a:schemeClr val="tx1"/>
                </a:solidFill>
                <a:latin typeface="Garamond" charset="0"/>
                <a:ea typeface="Garamond" charset="0"/>
                <a:cs typeface="Garamond" charset="0"/>
              </a:rPr>
              <a:t>Speak with ALOHA for understanding</a:t>
            </a:r>
          </a:p>
          <a:p>
            <a:r>
              <a:rPr lang="en-US" sz="2400" dirty="0" smtClean="0">
                <a:solidFill>
                  <a:schemeClr val="tx1"/>
                </a:solidFill>
                <a:latin typeface="Garamond" charset="0"/>
                <a:ea typeface="Garamond" charset="0"/>
                <a:cs typeface="Garamond" charset="0"/>
              </a:rPr>
              <a:t>Pule: value spirituality, sets the tone, establishes ʻohana agreement to the presence of a greater power</a:t>
            </a:r>
          </a:p>
          <a:p>
            <a:endParaRPr lang="en-US" dirty="0" smtClean="0"/>
          </a:p>
          <a:p>
            <a:endParaRPr lang="en-US" dirty="0"/>
          </a:p>
        </p:txBody>
      </p:sp>
    </p:spTree>
    <p:extLst>
      <p:ext uri="{BB962C8B-B14F-4D97-AF65-F5344CB8AC3E}">
        <p14:creationId xmlns:p14="http://schemas.microsoft.com/office/powerpoint/2010/main" val="53612093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9" y="294968"/>
            <a:ext cx="6799005" cy="1071045"/>
          </a:xfrm>
        </p:spPr>
        <p:txBody>
          <a:bodyPr>
            <a:normAutofit/>
          </a:bodyPr>
          <a:lstStyle/>
          <a:p>
            <a:pPr algn="r"/>
            <a:r>
              <a:rPr lang="en-US" sz="2800" dirty="0">
                <a:latin typeface="Garamond" charset="0"/>
                <a:ea typeface="Garamond" charset="0"/>
                <a:cs typeface="Garamond" charset="0"/>
              </a:rPr>
              <a:t>I</a:t>
            </a:r>
            <a:r>
              <a:rPr lang="en-US" sz="2800" dirty="0" smtClean="0">
                <a:latin typeface="Garamond" charset="0"/>
                <a:ea typeface="Garamond" charset="0"/>
                <a:cs typeface="Garamond" charset="0"/>
              </a:rPr>
              <a:t>ntervention </a:t>
            </a:r>
            <a:r>
              <a:rPr lang="en-US" sz="2800" dirty="0" smtClean="0">
                <a:latin typeface="Garamond" charset="0"/>
                <a:ea typeface="Garamond" charset="0"/>
                <a:cs typeface="Garamond" charset="0"/>
              </a:rPr>
              <a:t>that empower children &amp; families</a:t>
            </a:r>
            <a:endParaRPr lang="en-US" sz="2800" dirty="0">
              <a:latin typeface="Garamond" charset="0"/>
              <a:ea typeface="Garamond" charset="0"/>
              <a:cs typeface="Garamond" charset="0"/>
            </a:endParaRPr>
          </a:p>
        </p:txBody>
      </p:sp>
      <p:pic>
        <p:nvPicPr>
          <p:cNvPr id="16" name="Picture Placeholder 1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617" t="4617" r="8146" b="1799"/>
          <a:stretch/>
        </p:blipFill>
        <p:spPr>
          <a:xfrm rot="5400000">
            <a:off x="3020885" y="677129"/>
            <a:ext cx="3123087" cy="4784647"/>
          </a:xfrm>
        </p:spPr>
      </p:pic>
      <p:sp>
        <p:nvSpPr>
          <p:cNvPr id="17" name="TextBox 16"/>
          <p:cNvSpPr txBox="1"/>
          <p:nvPr/>
        </p:nvSpPr>
        <p:spPr>
          <a:xfrm>
            <a:off x="781663" y="4788647"/>
            <a:ext cx="7447937"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dirty="0">
                <a:latin typeface="Garamond" charset="0"/>
                <a:ea typeface="Garamond" charset="0"/>
                <a:cs typeface="Garamond" charset="0"/>
              </a:rPr>
              <a:t>A</a:t>
            </a:r>
            <a:r>
              <a:rPr lang="en-US" sz="2000" dirty="0" smtClean="0">
                <a:latin typeface="Garamond" charset="0"/>
                <a:ea typeface="Garamond" charset="0"/>
                <a:cs typeface="Garamond" charset="0"/>
              </a:rPr>
              <a:t>ctivities </a:t>
            </a:r>
            <a:r>
              <a:rPr lang="en-US" sz="2000" dirty="0">
                <a:latin typeface="Garamond" charset="0"/>
                <a:ea typeface="Garamond" charset="0"/>
                <a:cs typeface="Garamond" charset="0"/>
              </a:rPr>
              <a:t>rooted in foundational principals of </a:t>
            </a:r>
            <a:r>
              <a:rPr lang="en-US" sz="2000" dirty="0" err="1">
                <a:latin typeface="Garamond" charset="0"/>
                <a:ea typeface="Garamond" charset="0"/>
                <a:cs typeface="Garamond" charset="0"/>
              </a:rPr>
              <a:t>Hoʻoponopono</a:t>
            </a:r>
            <a:endParaRPr lang="en-US" sz="2000" dirty="0">
              <a:latin typeface="Garamond" charset="0"/>
              <a:ea typeface="Garamond" charset="0"/>
              <a:cs typeface="Garamond" charset="0"/>
            </a:endParaRPr>
          </a:p>
          <a:p>
            <a:pPr algn="ctr"/>
            <a:r>
              <a:rPr lang="en-US" sz="2000" dirty="0">
                <a:latin typeface="Garamond" charset="0"/>
                <a:ea typeface="Garamond" charset="0"/>
                <a:cs typeface="Garamond" charset="0"/>
              </a:rPr>
              <a:t>o</a:t>
            </a:r>
            <a:r>
              <a:rPr lang="en-US" sz="2000" dirty="0" smtClean="0">
                <a:latin typeface="Garamond" charset="0"/>
                <a:ea typeface="Garamond" charset="0"/>
                <a:cs typeface="Garamond" charset="0"/>
              </a:rPr>
              <a:t>ffer hopeful experiences families </a:t>
            </a:r>
            <a:r>
              <a:rPr lang="en-US" sz="2000" dirty="0">
                <a:latin typeface="Garamond" charset="0"/>
                <a:ea typeface="Garamond" charset="0"/>
                <a:cs typeface="Garamond" charset="0"/>
              </a:rPr>
              <a:t>grow </a:t>
            </a:r>
            <a:r>
              <a:rPr lang="en-US" sz="2000" dirty="0" smtClean="0">
                <a:latin typeface="Garamond" charset="0"/>
                <a:ea typeface="Garamond" charset="0"/>
                <a:cs typeface="Garamond" charset="0"/>
              </a:rPr>
              <a:t>from.  </a:t>
            </a:r>
            <a:endParaRPr lang="en-US" sz="2000" dirty="0">
              <a:latin typeface="Garamond" charset="0"/>
              <a:ea typeface="Garamond" charset="0"/>
              <a:cs typeface="Garamond" charset="0"/>
            </a:endParaRPr>
          </a:p>
          <a:p>
            <a:pPr algn="ctr"/>
            <a:r>
              <a:rPr lang="en-US" sz="2000" dirty="0" err="1" smtClean="0">
                <a:latin typeface="Garamond" charset="0"/>
                <a:ea typeface="Garamond" charset="0"/>
                <a:cs typeface="Garamond" charset="0"/>
              </a:rPr>
              <a:t>ʻOhana</a:t>
            </a:r>
            <a:r>
              <a:rPr lang="en-US" sz="2000" dirty="0" smtClean="0">
                <a:latin typeface="Garamond" charset="0"/>
                <a:ea typeface="Garamond" charset="0"/>
                <a:cs typeface="Garamond" charset="0"/>
              </a:rPr>
              <a:t> are invigorated &amp; inspired by the use of a culturally relevant, efficient and effective practice.</a:t>
            </a:r>
            <a:endParaRPr lang="en-US" sz="2000" dirty="0">
              <a:latin typeface="Garamond" charset="0"/>
              <a:ea typeface="Garamond" charset="0"/>
              <a:cs typeface="Garamond" charset="0"/>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6314792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Garamond" charset="0"/>
                <a:ea typeface="Garamond" charset="0"/>
                <a:cs typeface="Garamond" charset="0"/>
              </a:rPr>
              <a:t>Hoʻopono</a:t>
            </a:r>
            <a:r>
              <a:rPr lang="en-US" dirty="0" smtClean="0">
                <a:latin typeface="Garamond" charset="0"/>
                <a:ea typeface="Garamond" charset="0"/>
                <a:cs typeface="Garamond" charset="0"/>
              </a:rPr>
              <a:t> Experiences</a:t>
            </a:r>
            <a:endParaRPr lang="en-US" dirty="0">
              <a:latin typeface="Garamond" charset="0"/>
              <a:ea typeface="Garamond" charset="0"/>
              <a:cs typeface="Garamond" charset="0"/>
            </a:endParaRP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011" b="14011"/>
          <a:stretch>
            <a:fillRect/>
          </a:stretch>
        </p:blipFill>
        <p:spPr>
          <a:xfrm>
            <a:off x="252605" y="2498187"/>
            <a:ext cx="3154272" cy="3026747"/>
          </a:xfrm>
        </p:spPr>
      </p:pic>
      <p:sp>
        <p:nvSpPr>
          <p:cNvPr id="4" name="Text Placeholder 3"/>
          <p:cNvSpPr>
            <a:spLocks noGrp="1"/>
          </p:cNvSpPr>
          <p:nvPr>
            <p:ph type="body" sz="half" idx="1"/>
          </p:nvPr>
        </p:nvSpPr>
        <p:spPr>
          <a:xfrm>
            <a:off x="3819830" y="1366014"/>
            <a:ext cx="5073447" cy="5359252"/>
          </a:xfrm>
        </p:spPr>
        <p:txBody>
          <a:bodyPr>
            <a:noAutofit/>
          </a:bodyPr>
          <a:lstStyle/>
          <a:p>
            <a:r>
              <a:rPr lang="en-US" sz="2000" dirty="0" smtClean="0">
                <a:latin typeface="Garamond" charset="0"/>
                <a:ea typeface="Garamond" charset="0"/>
                <a:cs typeface="Garamond" charset="0"/>
              </a:rPr>
              <a:t>Pule</a:t>
            </a:r>
          </a:p>
          <a:p>
            <a:r>
              <a:rPr lang="en-US" sz="2000" dirty="0" err="1" smtClean="0">
                <a:latin typeface="Garamond" charset="0"/>
                <a:ea typeface="Garamond" charset="0"/>
                <a:cs typeface="Garamond" charset="0"/>
              </a:rPr>
              <a:t>Moʻokuauhau</a:t>
            </a:r>
            <a:r>
              <a:rPr lang="en-US" sz="2000" dirty="0" smtClean="0">
                <a:latin typeface="Garamond" charset="0"/>
                <a:ea typeface="Garamond" charset="0"/>
                <a:cs typeface="Garamond" charset="0"/>
              </a:rPr>
              <a:t>: </a:t>
            </a:r>
            <a:r>
              <a:rPr lang="en-US" sz="2000" dirty="0" err="1" smtClean="0">
                <a:latin typeface="Garamond" charset="0"/>
                <a:ea typeface="Garamond" charset="0"/>
                <a:cs typeface="Garamond" charset="0"/>
              </a:rPr>
              <a:t>Kuʻu</a:t>
            </a:r>
            <a:r>
              <a:rPr lang="en-US" sz="2000" dirty="0" smtClean="0">
                <a:latin typeface="Garamond" charset="0"/>
                <a:ea typeface="Garamond" charset="0"/>
                <a:cs typeface="Garamond" charset="0"/>
              </a:rPr>
              <a:t> </a:t>
            </a:r>
            <a:r>
              <a:rPr lang="en-US" sz="2000" dirty="0" err="1" smtClean="0">
                <a:latin typeface="Garamond" charset="0"/>
                <a:ea typeface="Garamond" charset="0"/>
                <a:cs typeface="Garamond" charset="0"/>
              </a:rPr>
              <a:t>Inoa</a:t>
            </a:r>
            <a:endParaRPr lang="en-US" sz="2000" dirty="0" smtClean="0">
              <a:latin typeface="Garamond" charset="0"/>
              <a:ea typeface="Garamond" charset="0"/>
              <a:cs typeface="Garamond" charset="0"/>
            </a:endParaRPr>
          </a:p>
          <a:p>
            <a:r>
              <a:rPr lang="en-US" sz="2000" dirty="0" err="1" smtClean="0">
                <a:latin typeface="Garamond" charset="0"/>
                <a:ea typeface="Garamond" charset="0"/>
                <a:cs typeface="Garamond" charset="0"/>
              </a:rPr>
              <a:t>Pua</a:t>
            </a:r>
            <a:r>
              <a:rPr lang="en-US" sz="2000" dirty="0" smtClean="0">
                <a:latin typeface="Garamond" charset="0"/>
                <a:ea typeface="Garamond" charset="0"/>
                <a:cs typeface="Garamond" charset="0"/>
              </a:rPr>
              <a:t> </a:t>
            </a:r>
            <a:r>
              <a:rPr lang="en-US" sz="2000" dirty="0" err="1" smtClean="0">
                <a:latin typeface="Garamond" charset="0"/>
                <a:ea typeface="Garamond" charset="0"/>
                <a:cs typeface="Garamond" charset="0"/>
              </a:rPr>
              <a:t>Liliʻu</a:t>
            </a:r>
            <a:endParaRPr lang="en-US" sz="2000" dirty="0" smtClean="0">
              <a:latin typeface="Garamond" charset="0"/>
              <a:ea typeface="Garamond" charset="0"/>
              <a:cs typeface="Garamond" charset="0"/>
            </a:endParaRPr>
          </a:p>
          <a:p>
            <a:r>
              <a:rPr lang="en-US" sz="2000" dirty="0" smtClean="0">
                <a:latin typeface="Garamond" charset="0"/>
                <a:ea typeface="Garamond" charset="0"/>
                <a:cs typeface="Garamond" charset="0"/>
              </a:rPr>
              <a:t>Lokahi: Personal &amp; </a:t>
            </a:r>
            <a:r>
              <a:rPr lang="en-US" sz="2000" dirty="0" err="1" smtClean="0">
                <a:latin typeface="Garamond" charset="0"/>
                <a:ea typeface="Garamond" charset="0"/>
                <a:cs typeface="Garamond" charset="0"/>
              </a:rPr>
              <a:t>ʻOhana</a:t>
            </a:r>
            <a:r>
              <a:rPr lang="en-US" sz="2000" dirty="0" smtClean="0">
                <a:latin typeface="Garamond" charset="0"/>
                <a:ea typeface="Garamond" charset="0"/>
                <a:cs typeface="Garamond" charset="0"/>
              </a:rPr>
              <a:t> Triangle Activity</a:t>
            </a:r>
          </a:p>
          <a:p>
            <a:r>
              <a:rPr lang="en-US" sz="2000" dirty="0" err="1" smtClean="0">
                <a:latin typeface="Garamond" charset="0"/>
                <a:ea typeface="Garamond" charset="0"/>
                <a:cs typeface="Garamond" charset="0"/>
              </a:rPr>
              <a:t>Pono</a:t>
            </a:r>
            <a:r>
              <a:rPr lang="en-US" sz="2000" dirty="0" smtClean="0">
                <a:latin typeface="Garamond" charset="0"/>
                <a:ea typeface="Garamond" charset="0"/>
                <a:cs typeface="Garamond" charset="0"/>
              </a:rPr>
              <a:t> Triangle</a:t>
            </a:r>
          </a:p>
          <a:p>
            <a:r>
              <a:rPr lang="en-US" sz="2000" dirty="0" smtClean="0">
                <a:latin typeface="Garamond" charset="0"/>
                <a:ea typeface="Garamond" charset="0"/>
                <a:cs typeface="Garamond" charset="0"/>
              </a:rPr>
              <a:t>Plate of Life: Stressors Activity</a:t>
            </a:r>
          </a:p>
          <a:p>
            <a:r>
              <a:rPr lang="en-US" sz="2000" dirty="0" smtClean="0">
                <a:latin typeface="Garamond" charset="0"/>
                <a:ea typeface="Garamond" charset="0"/>
                <a:cs typeface="Garamond" charset="0"/>
              </a:rPr>
              <a:t>Nā </a:t>
            </a:r>
            <a:r>
              <a:rPr lang="en-US" sz="2000" dirty="0" err="1" smtClean="0">
                <a:latin typeface="Garamond" charset="0"/>
                <a:ea typeface="Garamond" charset="0"/>
                <a:cs typeface="Garamond" charset="0"/>
              </a:rPr>
              <a:t>moʻolelo</a:t>
            </a:r>
            <a:r>
              <a:rPr lang="en-US" sz="2000" dirty="0" smtClean="0">
                <a:latin typeface="Garamond" charset="0"/>
                <a:ea typeface="Garamond" charset="0"/>
                <a:cs typeface="Garamond" charset="0"/>
              </a:rPr>
              <a:t>, </a:t>
            </a:r>
            <a:r>
              <a:rPr lang="en-US" sz="2000" dirty="0" err="1" smtClean="0">
                <a:latin typeface="Garamond" charset="0"/>
                <a:ea typeface="Garamond" charset="0"/>
                <a:cs typeface="Garamond" charset="0"/>
              </a:rPr>
              <a:t>Huakaʻi</a:t>
            </a:r>
            <a:r>
              <a:rPr lang="en-US" sz="2000" dirty="0" smtClean="0">
                <a:latin typeface="Garamond" charset="0"/>
                <a:ea typeface="Garamond" charset="0"/>
                <a:cs typeface="Garamond" charset="0"/>
              </a:rPr>
              <a:t>, Queen Liliʻuokalani</a:t>
            </a:r>
            <a:endParaRPr lang="en-US" sz="2000" dirty="0">
              <a:latin typeface="Garamond" charset="0"/>
              <a:ea typeface="Garamond" charset="0"/>
              <a:cs typeface="Garamond" charset="0"/>
            </a:endParaRPr>
          </a:p>
          <a:p>
            <a:r>
              <a:rPr lang="en-US" sz="2000" dirty="0" smtClean="0">
                <a:latin typeface="Garamond" charset="0"/>
                <a:ea typeface="Garamond" charset="0"/>
                <a:cs typeface="Garamond" charset="0"/>
              </a:rPr>
              <a:t>Balloons Afloat</a:t>
            </a:r>
          </a:p>
          <a:p>
            <a:r>
              <a:rPr lang="en-US" sz="2000" dirty="0" err="1" smtClean="0">
                <a:latin typeface="Garamond" charset="0"/>
                <a:ea typeface="Garamond" charset="0"/>
                <a:cs typeface="Garamond" charset="0"/>
              </a:rPr>
              <a:t>Kū</a:t>
            </a:r>
            <a:r>
              <a:rPr lang="en-US" sz="2000" dirty="0" smtClean="0">
                <a:latin typeface="Garamond" charset="0"/>
                <a:ea typeface="Garamond" charset="0"/>
                <a:cs typeface="Garamond" charset="0"/>
              </a:rPr>
              <a:t> &amp; </a:t>
            </a:r>
            <a:r>
              <a:rPr lang="en-US" sz="2000" dirty="0" err="1" smtClean="0">
                <a:latin typeface="Garamond" charset="0"/>
                <a:ea typeface="Garamond" charset="0"/>
                <a:cs typeface="Garamond" charset="0"/>
              </a:rPr>
              <a:t>Hina</a:t>
            </a:r>
            <a:endParaRPr lang="en-US" sz="2000" dirty="0" smtClean="0">
              <a:latin typeface="Garamond" charset="0"/>
              <a:ea typeface="Garamond" charset="0"/>
              <a:cs typeface="Garamond" charset="0"/>
            </a:endParaRPr>
          </a:p>
          <a:p>
            <a:r>
              <a:rPr lang="en-US" sz="2000" dirty="0" smtClean="0">
                <a:latin typeface="Garamond" charset="0"/>
                <a:ea typeface="Garamond" charset="0"/>
                <a:cs typeface="Garamond" charset="0"/>
              </a:rPr>
              <a:t>Communication: Hawaiian Games</a:t>
            </a:r>
          </a:p>
          <a:p>
            <a:r>
              <a:rPr lang="en-US" sz="2000" dirty="0" smtClean="0">
                <a:latin typeface="Garamond" charset="0"/>
                <a:ea typeface="Garamond" charset="0"/>
                <a:cs typeface="Garamond" charset="0"/>
              </a:rPr>
              <a:t>Knots of rope (</a:t>
            </a:r>
            <a:r>
              <a:rPr lang="en-US" sz="2000" dirty="0" err="1" smtClean="0">
                <a:latin typeface="Garamond" charset="0"/>
                <a:ea typeface="Garamond" charset="0"/>
                <a:cs typeface="Garamond" charset="0"/>
              </a:rPr>
              <a:t>hala</a:t>
            </a:r>
            <a:r>
              <a:rPr lang="en-US" sz="2000" dirty="0" smtClean="0">
                <a:latin typeface="Garamond" charset="0"/>
                <a:ea typeface="Garamond" charset="0"/>
                <a:cs typeface="Garamond" charset="0"/>
              </a:rPr>
              <a:t> &amp; </a:t>
            </a:r>
            <a:r>
              <a:rPr lang="en-US" sz="2000" dirty="0" err="1" smtClean="0">
                <a:latin typeface="Garamond" charset="0"/>
                <a:ea typeface="Garamond" charset="0"/>
                <a:cs typeface="Garamond" charset="0"/>
              </a:rPr>
              <a:t>hihia</a:t>
            </a:r>
            <a:r>
              <a:rPr lang="en-US" sz="2000" dirty="0" smtClean="0">
                <a:latin typeface="Garamond" charset="0"/>
                <a:ea typeface="Garamond" charset="0"/>
                <a:cs typeface="Garamond" charset="0"/>
              </a:rPr>
              <a:t>)</a:t>
            </a:r>
          </a:p>
          <a:p>
            <a:r>
              <a:rPr lang="en-US" sz="2000" dirty="0" err="1" smtClean="0">
                <a:latin typeface="Garamond" charset="0"/>
                <a:ea typeface="Garamond" charset="0"/>
                <a:cs typeface="Garamond" charset="0"/>
              </a:rPr>
              <a:t>Hoʻoponopono</a:t>
            </a:r>
            <a:r>
              <a:rPr lang="en-US" sz="2000" dirty="0" smtClean="0">
                <a:latin typeface="Garamond" charset="0"/>
                <a:ea typeface="Garamond" charset="0"/>
                <a:cs typeface="Garamond" charset="0"/>
              </a:rPr>
              <a:t>: </a:t>
            </a:r>
            <a:r>
              <a:rPr lang="en-US" sz="2000" dirty="0" err="1" smtClean="0">
                <a:latin typeface="Garamond" charset="0"/>
                <a:ea typeface="Garamond" charset="0"/>
                <a:cs typeface="Garamond" charset="0"/>
              </a:rPr>
              <a:t>mihi</a:t>
            </a:r>
            <a:r>
              <a:rPr lang="en-US" sz="2000" dirty="0" smtClean="0">
                <a:latin typeface="Garamond" charset="0"/>
                <a:ea typeface="Garamond" charset="0"/>
                <a:cs typeface="Garamond" charset="0"/>
              </a:rPr>
              <a:t> (apology) kala (forgiveness) &amp; </a:t>
            </a:r>
            <a:r>
              <a:rPr lang="en-US" sz="2000" dirty="0" err="1" smtClean="0">
                <a:latin typeface="Garamond" charset="0"/>
                <a:ea typeface="Garamond" charset="0"/>
                <a:cs typeface="Garamond" charset="0"/>
              </a:rPr>
              <a:t>ʻoki</a:t>
            </a:r>
            <a:r>
              <a:rPr lang="en-US" sz="2000" dirty="0" smtClean="0">
                <a:latin typeface="Garamond" charset="0"/>
                <a:ea typeface="Garamond" charset="0"/>
                <a:cs typeface="Garamond" charset="0"/>
              </a:rPr>
              <a:t> (release)</a:t>
            </a:r>
          </a:p>
          <a:p>
            <a:r>
              <a:rPr lang="en-US" sz="2000" dirty="0" err="1" smtClean="0">
                <a:latin typeface="Garamond" charset="0"/>
                <a:ea typeface="Garamond" charset="0"/>
                <a:cs typeface="Garamond" charset="0"/>
              </a:rPr>
              <a:t>Hoʻoponopono</a:t>
            </a:r>
            <a:r>
              <a:rPr lang="en-US" sz="2000" dirty="0" smtClean="0">
                <a:latin typeface="Garamond" charset="0"/>
                <a:ea typeface="Garamond" charset="0"/>
                <a:cs typeface="Garamond" charset="0"/>
              </a:rPr>
              <a:t> Video</a:t>
            </a:r>
          </a:p>
          <a:p>
            <a:r>
              <a:rPr lang="en-US" sz="2000" dirty="0" smtClean="0">
                <a:latin typeface="Garamond" charset="0"/>
                <a:ea typeface="Garamond" charset="0"/>
                <a:cs typeface="Garamond" charset="0"/>
              </a:rPr>
              <a:t>Role Play &amp; </a:t>
            </a:r>
            <a:r>
              <a:rPr lang="en-US" sz="2000" dirty="0" err="1" smtClean="0">
                <a:latin typeface="Garamond" charset="0"/>
                <a:ea typeface="Garamond" charset="0"/>
                <a:cs typeface="Garamond" charset="0"/>
              </a:rPr>
              <a:t>Hoʻopono</a:t>
            </a:r>
            <a:r>
              <a:rPr lang="en-US" sz="2000" dirty="0" smtClean="0">
                <a:latin typeface="Garamond" charset="0"/>
                <a:ea typeface="Garamond" charset="0"/>
                <a:cs typeface="Garamond" charset="0"/>
              </a:rPr>
              <a:t> Practice</a:t>
            </a:r>
            <a:endParaRPr lang="en-US" sz="2000" dirty="0">
              <a:latin typeface="Garamond" charset="0"/>
              <a:ea typeface="Garamond" charset="0"/>
              <a:cs typeface="Garamond" charset="0"/>
            </a:endParaRPr>
          </a:p>
        </p:txBody>
      </p:sp>
    </p:spTree>
    <p:extLst>
      <p:ext uri="{BB962C8B-B14F-4D97-AF65-F5344CB8AC3E}">
        <p14:creationId xmlns:p14="http://schemas.microsoft.com/office/powerpoint/2010/main" val="118290567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Hoʻopono</a:t>
            </a:r>
            <a:r>
              <a:rPr lang="en-US" dirty="0" smtClean="0"/>
              <a:t>: Hawaiian Worldview</a:t>
            </a:r>
            <a:endParaRPr lang="en-US" dirty="0"/>
          </a:p>
        </p:txBody>
      </p:sp>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11" b="2711"/>
          <a:stretch>
            <a:fillRect/>
          </a:stretch>
        </p:blipFill>
        <p:spPr>
          <a:xfrm>
            <a:off x="466418" y="1972648"/>
            <a:ext cx="3500898" cy="4284953"/>
          </a:xfrm>
        </p:spPr>
      </p:pic>
      <p:pic>
        <p:nvPicPr>
          <p:cNvPr id="7" name="Picture Placeholder 7"/>
          <p:cNvPicPr>
            <a:picLocks noChangeAspect="1"/>
          </p:cNvPicPr>
          <p:nvPr/>
        </p:nvPicPr>
        <p:blipFill>
          <a:blip r:embed="rId4">
            <a:extLst>
              <a:ext uri="{28A0092B-C50C-407E-A947-70E740481C1C}">
                <a14:useLocalDpi xmlns:a14="http://schemas.microsoft.com/office/drawing/2010/main" val="0"/>
              </a:ext>
            </a:extLst>
          </a:blip>
          <a:srcRect t="11895" b="11895"/>
          <a:stretch>
            <a:fillRect/>
          </a:stretch>
        </p:blipFill>
        <p:spPr>
          <a:xfrm>
            <a:off x="4675240" y="2059920"/>
            <a:ext cx="3628102" cy="3578197"/>
          </a:xfrm>
          <a:prstGeom prst="rect">
            <a:avLst/>
          </a:prstGeom>
          <a:ln w="12700">
            <a:miter lim="400000"/>
          </a:ln>
          <a:extLst>
            <a:ext uri="{C572A759-6A51-4108-AA02-DFA0A04FC94B}">
              <ma14:wrappingTextBoxFlag xmlns:ma14="http://schemas.microsoft.com/office/mac/drawingml/2011/main" val="1"/>
            </a:ext>
          </a:extLst>
        </p:spPr>
      </p:pic>
      <p:sp>
        <p:nvSpPr>
          <p:cNvPr id="8" name="TextBox 7"/>
          <p:cNvSpPr txBox="1"/>
          <p:nvPr/>
        </p:nvSpPr>
        <p:spPr>
          <a:xfrm>
            <a:off x="5943600" y="1563329"/>
            <a:ext cx="113562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err="1" smtClean="0">
                <a:ln>
                  <a:noFill/>
                </a:ln>
                <a:solidFill>
                  <a:srgbClr val="000000"/>
                </a:solidFill>
                <a:effectLst/>
                <a:uFillTx/>
                <a:latin typeface="+mn-lt"/>
                <a:ea typeface="+mn-ea"/>
                <a:cs typeface="+mn-cs"/>
                <a:sym typeface="Calibri"/>
              </a:rPr>
              <a:t>Pono</a:t>
            </a:r>
            <a:endParaRPr kumimoji="0" lang="en-US" sz="28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84829328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Facilitator Engagement</a:t>
            </a:r>
            <a:endParaRPr lang="en-US" dirty="0"/>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293" b="17293"/>
          <a:stretch>
            <a:fillRect/>
          </a:stretch>
        </p:blipFill>
        <p:spPr>
          <a:xfrm rot="5400000">
            <a:off x="103090" y="2083104"/>
            <a:ext cx="3845901" cy="3255670"/>
          </a:xfrm>
        </p:spPr>
      </p:pic>
      <p:sp>
        <p:nvSpPr>
          <p:cNvPr id="4" name="Text Placeholder 3"/>
          <p:cNvSpPr>
            <a:spLocks noGrp="1"/>
          </p:cNvSpPr>
          <p:nvPr>
            <p:ph type="body" sz="half" idx="1"/>
          </p:nvPr>
        </p:nvSpPr>
        <p:spPr>
          <a:xfrm>
            <a:off x="3849330" y="1946787"/>
            <a:ext cx="4881716" cy="3923071"/>
          </a:xfrm>
        </p:spPr>
        <p:txBody>
          <a:bodyPr>
            <a:normAutofit/>
          </a:bodyPr>
          <a:lstStyle/>
          <a:p>
            <a:r>
              <a:rPr lang="en-US" sz="2000" dirty="0" smtClean="0">
                <a:latin typeface="Garamond" charset="0"/>
                <a:ea typeface="Garamond" charset="0"/>
                <a:cs typeface="Garamond" charset="0"/>
              </a:rPr>
              <a:t>Create a Safe environment</a:t>
            </a:r>
          </a:p>
          <a:p>
            <a:r>
              <a:rPr lang="en-US" sz="2000" dirty="0" smtClean="0">
                <a:latin typeface="Garamond" charset="0"/>
                <a:ea typeface="Garamond" charset="0"/>
                <a:cs typeface="Garamond" charset="0"/>
              </a:rPr>
              <a:t>Validate strengths as a family</a:t>
            </a:r>
          </a:p>
          <a:p>
            <a:r>
              <a:rPr lang="en-US" sz="2000" dirty="0" smtClean="0">
                <a:latin typeface="Garamond" charset="0"/>
                <a:ea typeface="Garamond" charset="0"/>
                <a:cs typeface="Garamond" charset="0"/>
              </a:rPr>
              <a:t>Assess ʻohana/individual commitment</a:t>
            </a:r>
          </a:p>
          <a:p>
            <a:r>
              <a:rPr lang="en-US" sz="2000" dirty="0" smtClean="0">
                <a:latin typeface="Garamond" charset="0"/>
                <a:ea typeface="Garamond" charset="0"/>
                <a:cs typeface="Garamond" charset="0"/>
              </a:rPr>
              <a:t>Check for correct information</a:t>
            </a:r>
          </a:p>
          <a:p>
            <a:r>
              <a:rPr lang="en-US" sz="2000" dirty="0" smtClean="0">
                <a:latin typeface="Garamond" charset="0"/>
                <a:ea typeface="Garamond" charset="0"/>
                <a:cs typeface="Garamond" charset="0"/>
              </a:rPr>
              <a:t>Parents can contribute to the problems</a:t>
            </a:r>
          </a:p>
          <a:p>
            <a:r>
              <a:rPr lang="en-US" sz="2000" dirty="0" smtClean="0">
                <a:latin typeface="Garamond" charset="0"/>
                <a:ea typeface="Garamond" charset="0"/>
                <a:cs typeface="Garamond" charset="0"/>
              </a:rPr>
              <a:t>One issue at a time</a:t>
            </a:r>
          </a:p>
          <a:p>
            <a:r>
              <a:rPr lang="en-US" sz="2000" dirty="0" smtClean="0">
                <a:latin typeface="Garamond" charset="0"/>
                <a:ea typeface="Garamond" charset="0"/>
                <a:cs typeface="Garamond" charset="0"/>
              </a:rPr>
              <a:t>Communicate through </a:t>
            </a:r>
            <a:r>
              <a:rPr lang="en-US" sz="2000" dirty="0" err="1" smtClean="0">
                <a:latin typeface="Garamond" charset="0"/>
                <a:ea typeface="Garamond" charset="0"/>
                <a:cs typeface="Garamond" charset="0"/>
              </a:rPr>
              <a:t>poʻo</a:t>
            </a:r>
            <a:r>
              <a:rPr lang="en-US" sz="2000" dirty="0" smtClean="0">
                <a:latin typeface="Garamond" charset="0"/>
                <a:ea typeface="Garamond" charset="0"/>
                <a:cs typeface="Garamond" charset="0"/>
              </a:rPr>
              <a:t> with aloha &amp; for understanding</a:t>
            </a:r>
          </a:p>
          <a:p>
            <a:r>
              <a:rPr lang="en-US" sz="2000" dirty="0" smtClean="0">
                <a:latin typeface="Garamond" charset="0"/>
                <a:ea typeface="Garamond" charset="0"/>
                <a:cs typeface="Garamond" charset="0"/>
              </a:rPr>
              <a:t>All family members have an opportunity to air their issues &amp; share how circumstances impacted them</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21192225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6194"/>
            <a:ext cx="7200919" cy="737419"/>
          </a:xfrm>
        </p:spPr>
        <p:txBody>
          <a:bodyPr/>
          <a:lstStyle/>
          <a:p>
            <a:r>
              <a:rPr lang="en-US" dirty="0" err="1" smtClean="0">
                <a:latin typeface="Garamond" charset="0"/>
                <a:ea typeface="Garamond" charset="0"/>
                <a:cs typeface="Garamond" charset="0"/>
              </a:rPr>
              <a:t>Hoʻopono</a:t>
            </a:r>
            <a:r>
              <a:rPr lang="en-US" dirty="0" smtClean="0">
                <a:latin typeface="Garamond" charset="0"/>
                <a:ea typeface="Garamond" charset="0"/>
                <a:cs typeface="Garamond" charset="0"/>
              </a:rPr>
              <a:t> Components</a:t>
            </a:r>
            <a:endParaRPr lang="en-US" dirty="0">
              <a:latin typeface="Garamond" charset="0"/>
              <a:ea typeface="Garamond" charset="0"/>
              <a:cs typeface="Garamond" charset="0"/>
            </a:endParaRPr>
          </a:p>
        </p:txBody>
      </p:sp>
      <p:pic>
        <p:nvPicPr>
          <p:cNvPr id="8" name="Picture Placeholder 7"/>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073" t="18756" r="11750" b="8386"/>
          <a:stretch/>
        </p:blipFill>
        <p:spPr>
          <a:xfrm>
            <a:off x="300781" y="2875935"/>
            <a:ext cx="3176014" cy="2403988"/>
          </a:xfrm>
        </p:spPr>
      </p:pic>
      <p:sp>
        <p:nvSpPr>
          <p:cNvPr id="4" name="Text Placeholder 3"/>
          <p:cNvSpPr>
            <a:spLocks noGrp="1"/>
          </p:cNvSpPr>
          <p:nvPr>
            <p:ph type="body" sz="half" idx="1"/>
          </p:nvPr>
        </p:nvSpPr>
        <p:spPr>
          <a:xfrm>
            <a:off x="3628103" y="2430886"/>
            <a:ext cx="5279923" cy="3984662"/>
          </a:xfrm>
        </p:spPr>
        <p:txBody>
          <a:bodyPr>
            <a:normAutofit lnSpcReduction="10000"/>
          </a:bodyPr>
          <a:lstStyle/>
          <a:p>
            <a:pPr lvl="0"/>
            <a:r>
              <a:rPr lang="en-US" sz="2000" dirty="0">
                <a:solidFill>
                  <a:schemeClr val="tx1"/>
                </a:solidFill>
                <a:latin typeface="Garamond" charset="0"/>
                <a:ea typeface="Garamond" charset="0"/>
                <a:cs typeface="Garamond" charset="0"/>
              </a:rPr>
              <a:t>Orientation: </a:t>
            </a:r>
            <a:r>
              <a:rPr lang="en-US" sz="2000" dirty="0" smtClean="0">
                <a:solidFill>
                  <a:schemeClr val="tx1"/>
                </a:solidFill>
                <a:latin typeface="Garamond" charset="0"/>
                <a:ea typeface="Garamond" charset="0"/>
                <a:cs typeface="Garamond" charset="0"/>
              </a:rPr>
              <a:t>3 hours</a:t>
            </a:r>
            <a:endParaRPr lang="en-US" sz="2000" dirty="0">
              <a:solidFill>
                <a:schemeClr val="tx1"/>
              </a:solidFill>
              <a:latin typeface="Garamond" charset="0"/>
              <a:ea typeface="Garamond" charset="0"/>
              <a:cs typeface="Garamond" charset="0"/>
            </a:endParaRPr>
          </a:p>
          <a:p>
            <a:pPr lvl="0"/>
            <a:r>
              <a:rPr lang="en-US" sz="2000" dirty="0">
                <a:solidFill>
                  <a:schemeClr val="tx1"/>
                </a:solidFill>
                <a:latin typeface="Garamond" charset="0"/>
                <a:ea typeface="Garamond" charset="0"/>
                <a:cs typeface="Garamond" charset="0"/>
              </a:rPr>
              <a:t>Hawaiian </a:t>
            </a:r>
            <a:r>
              <a:rPr lang="en-US" sz="2000" dirty="0" smtClean="0">
                <a:solidFill>
                  <a:schemeClr val="tx1"/>
                </a:solidFill>
                <a:latin typeface="Garamond" charset="0"/>
                <a:ea typeface="Garamond" charset="0"/>
                <a:cs typeface="Garamond" charset="0"/>
              </a:rPr>
              <a:t>Worldview: </a:t>
            </a:r>
            <a:r>
              <a:rPr lang="en-US" sz="2000" dirty="0" err="1">
                <a:solidFill>
                  <a:schemeClr val="tx1"/>
                </a:solidFill>
                <a:latin typeface="Garamond" charset="0"/>
                <a:ea typeface="Garamond" charset="0"/>
                <a:cs typeface="Garamond" charset="0"/>
              </a:rPr>
              <a:t>Pono</a:t>
            </a:r>
            <a:r>
              <a:rPr lang="en-US" sz="2000" dirty="0">
                <a:solidFill>
                  <a:schemeClr val="tx1"/>
                </a:solidFill>
                <a:latin typeface="Garamond" charset="0"/>
                <a:ea typeface="Garamond" charset="0"/>
                <a:cs typeface="Garamond" charset="0"/>
              </a:rPr>
              <a:t> and </a:t>
            </a:r>
            <a:r>
              <a:rPr lang="en-US" sz="2000" dirty="0" smtClean="0">
                <a:solidFill>
                  <a:schemeClr val="tx1"/>
                </a:solidFill>
                <a:latin typeface="Garamond" charset="0"/>
                <a:ea typeface="Garamond" charset="0"/>
                <a:cs typeface="Garamond" charset="0"/>
              </a:rPr>
              <a:t>Lokahi  3 hours</a:t>
            </a:r>
            <a:endParaRPr lang="en-US" sz="2000" dirty="0">
              <a:solidFill>
                <a:schemeClr val="tx1"/>
              </a:solidFill>
              <a:latin typeface="Garamond" charset="0"/>
              <a:ea typeface="Garamond" charset="0"/>
              <a:cs typeface="Garamond" charset="0"/>
            </a:endParaRPr>
          </a:p>
          <a:p>
            <a:pPr lvl="0"/>
            <a:r>
              <a:rPr lang="en-US" sz="2000" dirty="0" err="1">
                <a:solidFill>
                  <a:schemeClr val="tx1"/>
                </a:solidFill>
                <a:latin typeface="Garamond" charset="0"/>
                <a:ea typeface="Garamond" charset="0"/>
                <a:cs typeface="Garamond" charset="0"/>
              </a:rPr>
              <a:t>ʻOhana</a:t>
            </a:r>
            <a:r>
              <a:rPr lang="en-US" sz="2000" dirty="0">
                <a:solidFill>
                  <a:schemeClr val="tx1"/>
                </a:solidFill>
                <a:latin typeface="Garamond" charset="0"/>
                <a:ea typeface="Garamond" charset="0"/>
                <a:cs typeface="Garamond" charset="0"/>
              </a:rPr>
              <a:t>/Hawaiian Ways: 3 hours</a:t>
            </a:r>
          </a:p>
          <a:p>
            <a:pPr lvl="0"/>
            <a:r>
              <a:rPr lang="en-US" sz="2000" dirty="0">
                <a:solidFill>
                  <a:schemeClr val="tx1"/>
                </a:solidFill>
                <a:latin typeface="Garamond" charset="0"/>
                <a:ea typeface="Garamond" charset="0"/>
                <a:cs typeface="Garamond" charset="0"/>
              </a:rPr>
              <a:t>Communication: 3 hours</a:t>
            </a:r>
          </a:p>
          <a:p>
            <a:pPr lvl="0"/>
            <a:r>
              <a:rPr lang="en-US" sz="2000" dirty="0">
                <a:solidFill>
                  <a:schemeClr val="tx1"/>
                </a:solidFill>
                <a:latin typeface="Garamond" charset="0"/>
                <a:ea typeface="Garamond" charset="0"/>
                <a:cs typeface="Garamond" charset="0"/>
              </a:rPr>
              <a:t>Hawaiian Games: </a:t>
            </a:r>
            <a:r>
              <a:rPr lang="en-US" sz="2000" dirty="0" smtClean="0">
                <a:solidFill>
                  <a:schemeClr val="tx1"/>
                </a:solidFill>
                <a:latin typeface="Garamond" charset="0"/>
                <a:ea typeface="Garamond" charset="0"/>
                <a:cs typeface="Garamond" charset="0"/>
              </a:rPr>
              <a:t>4-6 hours</a:t>
            </a:r>
            <a:endParaRPr lang="en-US" sz="2000" dirty="0">
              <a:solidFill>
                <a:schemeClr val="tx1"/>
              </a:solidFill>
              <a:latin typeface="Garamond" charset="0"/>
              <a:ea typeface="Garamond" charset="0"/>
              <a:cs typeface="Garamond" charset="0"/>
            </a:endParaRPr>
          </a:p>
          <a:p>
            <a:pPr lvl="0"/>
            <a:r>
              <a:rPr lang="en-US" sz="2000" dirty="0" err="1">
                <a:solidFill>
                  <a:schemeClr val="tx1"/>
                </a:solidFill>
                <a:latin typeface="Garamond" charset="0"/>
                <a:ea typeface="Garamond" charset="0"/>
                <a:cs typeface="Garamond" charset="0"/>
              </a:rPr>
              <a:t>Huakaʻi</a:t>
            </a:r>
            <a:r>
              <a:rPr lang="en-US" sz="2000" dirty="0">
                <a:solidFill>
                  <a:schemeClr val="tx1"/>
                </a:solidFill>
                <a:latin typeface="Garamond" charset="0"/>
                <a:ea typeface="Garamond" charset="0"/>
                <a:cs typeface="Garamond" charset="0"/>
              </a:rPr>
              <a:t>/</a:t>
            </a:r>
            <a:r>
              <a:rPr lang="en-US" sz="2000" dirty="0" err="1">
                <a:solidFill>
                  <a:schemeClr val="tx1"/>
                </a:solidFill>
                <a:latin typeface="Garamond" charset="0"/>
                <a:ea typeface="Garamond" charset="0"/>
                <a:cs typeface="Garamond" charset="0"/>
              </a:rPr>
              <a:t>Moʻolelo</a:t>
            </a:r>
            <a:r>
              <a:rPr lang="en-US" sz="2000" dirty="0">
                <a:solidFill>
                  <a:schemeClr val="tx1"/>
                </a:solidFill>
                <a:latin typeface="Garamond" charset="0"/>
                <a:ea typeface="Garamond" charset="0"/>
                <a:cs typeface="Garamond" charset="0"/>
              </a:rPr>
              <a:t>: 5 hours (</a:t>
            </a:r>
            <a:r>
              <a:rPr lang="en-US" sz="2000" dirty="0" smtClean="0">
                <a:solidFill>
                  <a:schemeClr val="tx1"/>
                </a:solidFill>
                <a:latin typeface="Garamond" charset="0"/>
                <a:ea typeface="Garamond" charset="0"/>
                <a:cs typeface="Garamond" charset="0"/>
              </a:rPr>
              <a:t>Community </a:t>
            </a:r>
            <a:r>
              <a:rPr lang="en-US" sz="2000" dirty="0">
                <a:solidFill>
                  <a:schemeClr val="tx1"/>
                </a:solidFill>
                <a:latin typeface="Garamond" charset="0"/>
                <a:ea typeface="Garamond" charset="0"/>
                <a:cs typeface="Garamond" charset="0"/>
              </a:rPr>
              <a:t>partners)</a:t>
            </a:r>
          </a:p>
          <a:p>
            <a:pPr lvl="0"/>
            <a:r>
              <a:rPr lang="en-US" sz="2000" dirty="0">
                <a:solidFill>
                  <a:schemeClr val="tx1"/>
                </a:solidFill>
                <a:latin typeface="Garamond" charset="0"/>
                <a:ea typeface="Garamond" charset="0"/>
                <a:cs typeface="Garamond" charset="0"/>
              </a:rPr>
              <a:t>Ku/</a:t>
            </a:r>
            <a:r>
              <a:rPr lang="en-US" sz="2000" dirty="0" err="1">
                <a:solidFill>
                  <a:schemeClr val="tx1"/>
                </a:solidFill>
                <a:latin typeface="Garamond" charset="0"/>
                <a:ea typeface="Garamond" charset="0"/>
                <a:cs typeface="Garamond" charset="0"/>
              </a:rPr>
              <a:t>Hina</a:t>
            </a:r>
            <a:r>
              <a:rPr lang="en-US" sz="2000" dirty="0">
                <a:solidFill>
                  <a:schemeClr val="tx1"/>
                </a:solidFill>
                <a:latin typeface="Garamond" charset="0"/>
                <a:ea typeface="Garamond" charset="0"/>
                <a:cs typeface="Garamond" charset="0"/>
              </a:rPr>
              <a:t>: 3 hours</a:t>
            </a:r>
          </a:p>
          <a:p>
            <a:pPr lvl="0"/>
            <a:r>
              <a:rPr lang="en-US" sz="2000" dirty="0">
                <a:solidFill>
                  <a:schemeClr val="tx1"/>
                </a:solidFill>
                <a:latin typeface="Garamond" charset="0"/>
                <a:ea typeface="Garamond" charset="0"/>
                <a:cs typeface="Garamond" charset="0"/>
              </a:rPr>
              <a:t>Essential Attitudes: 3 hours</a:t>
            </a:r>
          </a:p>
          <a:p>
            <a:pPr lvl="0"/>
            <a:r>
              <a:rPr lang="en-US" sz="2000" dirty="0">
                <a:solidFill>
                  <a:schemeClr val="tx1"/>
                </a:solidFill>
                <a:latin typeface="Garamond" charset="0"/>
                <a:ea typeface="Garamond" charset="0"/>
                <a:cs typeface="Garamond" charset="0"/>
              </a:rPr>
              <a:t>Role Playing: 9 hours</a:t>
            </a:r>
          </a:p>
          <a:p>
            <a:pPr lvl="0"/>
            <a:r>
              <a:rPr lang="en-US" sz="2000" dirty="0">
                <a:solidFill>
                  <a:schemeClr val="tx1"/>
                </a:solidFill>
                <a:latin typeface="Garamond" charset="0"/>
                <a:ea typeface="Garamond" charset="0"/>
                <a:cs typeface="Garamond" charset="0"/>
              </a:rPr>
              <a:t>Mentoring after instructional hours: 9 hours</a:t>
            </a:r>
          </a:p>
          <a:p>
            <a:pPr lvl="0"/>
            <a:r>
              <a:rPr lang="en-US" sz="2000" dirty="0">
                <a:solidFill>
                  <a:schemeClr val="tx1"/>
                </a:solidFill>
                <a:latin typeface="Garamond" charset="0"/>
                <a:ea typeface="Garamond" charset="0"/>
                <a:cs typeface="Garamond" charset="0"/>
              </a:rPr>
              <a:t>Debrief/</a:t>
            </a:r>
            <a:r>
              <a:rPr lang="en-US" sz="2000" dirty="0" err="1">
                <a:solidFill>
                  <a:schemeClr val="tx1"/>
                </a:solidFill>
                <a:latin typeface="Garamond" charset="0"/>
                <a:ea typeface="Garamond" charset="0"/>
                <a:cs typeface="Garamond" charset="0"/>
              </a:rPr>
              <a:t>Pani</a:t>
            </a:r>
            <a:r>
              <a:rPr lang="en-US" sz="2000" dirty="0">
                <a:solidFill>
                  <a:schemeClr val="tx1"/>
                </a:solidFill>
                <a:latin typeface="Garamond" charset="0"/>
                <a:ea typeface="Garamond" charset="0"/>
                <a:cs typeface="Garamond" charset="0"/>
              </a:rPr>
              <a:t>: 3 hours</a:t>
            </a:r>
          </a:p>
          <a:p>
            <a:endParaRPr lang="en-US" dirty="0"/>
          </a:p>
        </p:txBody>
      </p:sp>
      <p:sp>
        <p:nvSpPr>
          <p:cNvPr id="7" name="TextBox 6"/>
          <p:cNvSpPr txBox="1"/>
          <p:nvPr/>
        </p:nvSpPr>
        <p:spPr>
          <a:xfrm>
            <a:off x="1902542" y="1460090"/>
            <a:ext cx="535366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dirty="0">
                <a:latin typeface="Garamond" charset="0"/>
                <a:ea typeface="Garamond" charset="0"/>
                <a:cs typeface="Garamond" charset="0"/>
              </a:rPr>
              <a:t>12 ʻohana sessions &amp; 2 </a:t>
            </a:r>
            <a:r>
              <a:rPr lang="en-US" sz="2000" dirty="0" err="1" smtClean="0">
                <a:latin typeface="Garamond" charset="0"/>
                <a:ea typeface="Garamond" charset="0"/>
                <a:cs typeface="Garamond" charset="0"/>
              </a:rPr>
              <a:t>Huakaʻi</a:t>
            </a:r>
            <a:r>
              <a:rPr lang="en-US" sz="2000" dirty="0" smtClean="0">
                <a:latin typeface="Garamond" charset="0"/>
                <a:ea typeface="Garamond" charset="0"/>
                <a:cs typeface="Garamond" charset="0"/>
              </a:rPr>
              <a:t> </a:t>
            </a:r>
            <a:r>
              <a:rPr lang="en-US" sz="2000" dirty="0">
                <a:latin typeface="Garamond" charset="0"/>
                <a:ea typeface="Garamond" charset="0"/>
                <a:cs typeface="Garamond" charset="0"/>
              </a:rPr>
              <a:t>= 14 sessions</a:t>
            </a:r>
          </a:p>
          <a:p>
            <a:r>
              <a:rPr lang="en-US" sz="2000" dirty="0">
                <a:latin typeface="Garamond" charset="0"/>
                <a:ea typeface="Garamond" charset="0"/>
                <a:cs typeface="Garamond" charset="0"/>
              </a:rPr>
              <a:t>2.5-3 hours p/session &amp; up to 6 hours for </a:t>
            </a:r>
            <a:r>
              <a:rPr lang="en-US" sz="2000" dirty="0" err="1">
                <a:latin typeface="Garamond" charset="0"/>
                <a:ea typeface="Garamond" charset="0"/>
                <a:cs typeface="Garamond" charset="0"/>
              </a:rPr>
              <a:t>Huakaʻi</a:t>
            </a:r>
            <a:endParaRPr lang="en-US" sz="2000" dirty="0">
              <a:latin typeface="Garamond" charset="0"/>
              <a:ea typeface="Garamond" charset="0"/>
              <a:cs typeface="Garamond" charset="0"/>
            </a:endParaRPr>
          </a:p>
        </p:txBody>
      </p:sp>
    </p:spTree>
    <p:extLst>
      <p:ext uri="{BB962C8B-B14F-4D97-AF65-F5344CB8AC3E}">
        <p14:creationId xmlns:p14="http://schemas.microsoft.com/office/powerpoint/2010/main" val="93716131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Garamond" charset="0"/>
                <a:cs typeface="Garamond" charset="0"/>
              </a:rPr>
              <a:t>Evaluation</a:t>
            </a:r>
            <a:endParaRPr lang="en-US" dirty="0">
              <a:latin typeface="Garamond" charset="0"/>
              <a:ea typeface="Garamond" charset="0"/>
              <a:cs typeface="Garamond" charset="0"/>
            </a:endParaRPr>
          </a:p>
        </p:txBody>
      </p:sp>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274" b="17274"/>
          <a:stretch>
            <a:fillRect/>
          </a:stretch>
        </p:blipFill>
        <p:spPr>
          <a:xfrm rot="5400000">
            <a:off x="374686" y="2211424"/>
            <a:ext cx="3266896" cy="2767122"/>
          </a:xfrm>
        </p:spPr>
      </p:pic>
      <p:sp>
        <p:nvSpPr>
          <p:cNvPr id="4" name="Text Placeholder 3"/>
          <p:cNvSpPr>
            <a:spLocks noGrp="1"/>
          </p:cNvSpPr>
          <p:nvPr>
            <p:ph type="body" sz="half" idx="1"/>
          </p:nvPr>
        </p:nvSpPr>
        <p:spPr>
          <a:xfrm>
            <a:off x="4218040" y="1961536"/>
            <a:ext cx="4616244" cy="3716593"/>
          </a:xfrm>
        </p:spPr>
        <p:txBody>
          <a:bodyPr>
            <a:normAutofit lnSpcReduction="10000"/>
          </a:bodyPr>
          <a:lstStyle/>
          <a:p>
            <a:r>
              <a:rPr lang="en-US" sz="2000" dirty="0" smtClean="0">
                <a:solidFill>
                  <a:schemeClr val="tx1"/>
                </a:solidFill>
                <a:latin typeface="Garamond" charset="0"/>
                <a:ea typeface="Garamond" charset="0"/>
                <a:cs typeface="Garamond" charset="0"/>
              </a:rPr>
              <a:t>Mixed ages respondents </a:t>
            </a:r>
            <a:r>
              <a:rPr lang="en-US" sz="2000" dirty="0">
                <a:solidFill>
                  <a:schemeClr val="tx1"/>
                </a:solidFill>
                <a:latin typeface="Garamond" charset="0"/>
                <a:ea typeface="Garamond" charset="0"/>
                <a:cs typeface="Garamond" charset="0"/>
              </a:rPr>
              <a:t>from </a:t>
            </a:r>
            <a:r>
              <a:rPr lang="en-US" sz="2000" dirty="0" err="1">
                <a:solidFill>
                  <a:schemeClr val="tx1"/>
                </a:solidFill>
                <a:latin typeface="Garamond" charset="0"/>
                <a:ea typeface="Garamond" charset="0"/>
                <a:cs typeface="Garamond" charset="0"/>
              </a:rPr>
              <a:t>kupuna</a:t>
            </a:r>
            <a:r>
              <a:rPr lang="en-US" sz="2000" dirty="0">
                <a:solidFill>
                  <a:schemeClr val="tx1"/>
                </a:solidFill>
                <a:latin typeface="Garamond" charset="0"/>
                <a:ea typeface="Garamond" charset="0"/>
                <a:cs typeface="Garamond" charset="0"/>
              </a:rPr>
              <a:t> to young children.  </a:t>
            </a:r>
            <a:endParaRPr lang="en-US" sz="2000" dirty="0" smtClean="0">
              <a:solidFill>
                <a:schemeClr val="tx1"/>
              </a:solidFill>
              <a:latin typeface="Garamond" charset="0"/>
              <a:ea typeface="Garamond" charset="0"/>
              <a:cs typeface="Garamond" charset="0"/>
            </a:endParaRPr>
          </a:p>
          <a:p>
            <a:r>
              <a:rPr lang="en-US" sz="2000" i="0" dirty="0" smtClean="0">
                <a:solidFill>
                  <a:schemeClr val="tx1"/>
                </a:solidFill>
                <a:latin typeface="Garamond" charset="0"/>
                <a:ea typeface="Garamond" charset="0"/>
                <a:cs typeface="Garamond" charset="0"/>
              </a:rPr>
              <a:t>Makua/</a:t>
            </a:r>
            <a:r>
              <a:rPr lang="en-US" sz="2000" i="0" dirty="0" err="1" smtClean="0">
                <a:solidFill>
                  <a:schemeClr val="tx1"/>
                </a:solidFill>
                <a:latin typeface="Garamond" charset="0"/>
                <a:ea typeface="Garamond" charset="0"/>
                <a:cs typeface="Garamond" charset="0"/>
              </a:rPr>
              <a:t>kupuna</a:t>
            </a:r>
            <a:r>
              <a:rPr lang="en-US" sz="2000" i="0" dirty="0" smtClean="0">
                <a:solidFill>
                  <a:schemeClr val="tx1"/>
                </a:solidFill>
                <a:latin typeface="Garamond" charset="0"/>
                <a:ea typeface="Garamond" charset="0"/>
                <a:cs typeface="Garamond" charset="0"/>
              </a:rPr>
              <a:t> rated </a:t>
            </a:r>
            <a:r>
              <a:rPr lang="en-US" sz="2000" i="0" dirty="0">
                <a:solidFill>
                  <a:schemeClr val="tx1"/>
                </a:solidFill>
                <a:latin typeface="Garamond" charset="0"/>
                <a:ea typeface="Garamond" charset="0"/>
                <a:cs typeface="Garamond" charset="0"/>
              </a:rPr>
              <a:t>strongly agreed, while the </a:t>
            </a:r>
            <a:r>
              <a:rPr lang="en-US" sz="2000" i="0" dirty="0" err="1">
                <a:solidFill>
                  <a:schemeClr val="tx1"/>
                </a:solidFill>
                <a:latin typeface="Garamond" charset="0"/>
                <a:ea typeface="Garamond" charset="0"/>
                <a:cs typeface="Garamond" charset="0"/>
              </a:rPr>
              <a:t>kamaliʻi</a:t>
            </a:r>
            <a:r>
              <a:rPr lang="en-US" sz="2000" i="0" dirty="0">
                <a:solidFill>
                  <a:schemeClr val="tx1"/>
                </a:solidFill>
                <a:latin typeface="Garamond" charset="0"/>
                <a:ea typeface="Garamond" charset="0"/>
                <a:cs typeface="Garamond" charset="0"/>
              </a:rPr>
              <a:t> tended to give a rating of agreed.</a:t>
            </a:r>
          </a:p>
          <a:p>
            <a:pPr lvl="0"/>
            <a:r>
              <a:rPr lang="en-US" sz="2000" dirty="0" smtClean="0">
                <a:solidFill>
                  <a:schemeClr val="tx1"/>
                </a:solidFill>
                <a:latin typeface="Garamond" charset="0"/>
                <a:ea typeface="Garamond" charset="0"/>
                <a:cs typeface="Garamond" charset="0"/>
              </a:rPr>
              <a:t>93</a:t>
            </a:r>
            <a:r>
              <a:rPr lang="en-US" sz="2000" dirty="0">
                <a:solidFill>
                  <a:schemeClr val="tx1"/>
                </a:solidFill>
                <a:latin typeface="Garamond" charset="0"/>
                <a:ea typeface="Garamond" charset="0"/>
                <a:cs typeface="Garamond" charset="0"/>
              </a:rPr>
              <a:t>% of respondents agreed or strongly agreed that they were very satisfied with the sessions.  </a:t>
            </a:r>
          </a:p>
          <a:p>
            <a:pPr lvl="0"/>
            <a:r>
              <a:rPr lang="en-US" sz="2000" dirty="0" smtClean="0">
                <a:solidFill>
                  <a:schemeClr val="tx1"/>
                </a:solidFill>
                <a:latin typeface="Garamond" charset="0"/>
                <a:ea typeface="Garamond" charset="0"/>
                <a:cs typeface="Garamond" charset="0"/>
              </a:rPr>
              <a:t>96</a:t>
            </a:r>
            <a:r>
              <a:rPr lang="en-US" sz="2000" dirty="0">
                <a:solidFill>
                  <a:schemeClr val="tx1"/>
                </a:solidFill>
                <a:latin typeface="Garamond" charset="0"/>
                <a:ea typeface="Garamond" charset="0"/>
                <a:cs typeface="Garamond" charset="0"/>
              </a:rPr>
              <a:t>% of respondents agreed or strongly agreed that the sessions brought their family closer together.</a:t>
            </a:r>
          </a:p>
          <a:p>
            <a:pPr lvl="0"/>
            <a:r>
              <a:rPr lang="en-US" sz="2000" dirty="0" smtClean="0">
                <a:solidFill>
                  <a:schemeClr val="tx1"/>
                </a:solidFill>
                <a:latin typeface="Garamond" charset="0"/>
                <a:ea typeface="Garamond" charset="0"/>
                <a:cs typeface="Garamond" charset="0"/>
              </a:rPr>
              <a:t>96</a:t>
            </a:r>
            <a:r>
              <a:rPr lang="en-US" sz="2000" dirty="0">
                <a:solidFill>
                  <a:schemeClr val="tx1"/>
                </a:solidFill>
                <a:latin typeface="Garamond" charset="0"/>
                <a:ea typeface="Garamond" charset="0"/>
                <a:cs typeface="Garamond" charset="0"/>
              </a:rPr>
              <a:t>% of respondents agreed or strongly agreed that they learned something useful.</a:t>
            </a:r>
          </a:p>
          <a:p>
            <a:endParaRPr lang="en-US" dirty="0"/>
          </a:p>
        </p:txBody>
      </p:sp>
    </p:spTree>
    <p:extLst>
      <p:ext uri="{BB962C8B-B14F-4D97-AF65-F5344CB8AC3E}">
        <p14:creationId xmlns:p14="http://schemas.microsoft.com/office/powerpoint/2010/main" val="80121087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Garamond" charset="0"/>
                <a:ea typeface="Garamond" charset="0"/>
                <a:cs typeface="Garamond" charset="0"/>
              </a:rPr>
              <a:t>Hoʻopono</a:t>
            </a:r>
            <a:r>
              <a:rPr lang="en-US" dirty="0" smtClean="0">
                <a:latin typeface="Garamond" charset="0"/>
                <a:ea typeface="Garamond" charset="0"/>
                <a:cs typeface="Garamond" charset="0"/>
              </a:rPr>
              <a:t> </a:t>
            </a:r>
            <a:r>
              <a:rPr lang="en-US" dirty="0" err="1" smtClean="0">
                <a:latin typeface="Garamond" charset="0"/>
                <a:ea typeface="Garamond" charset="0"/>
                <a:cs typeface="Garamond" charset="0"/>
              </a:rPr>
              <a:t>ʻOhana</a:t>
            </a:r>
            <a:r>
              <a:rPr lang="en-US" dirty="0" smtClean="0">
                <a:latin typeface="Garamond" charset="0"/>
                <a:ea typeface="Garamond" charset="0"/>
                <a:cs typeface="Garamond" charset="0"/>
              </a:rPr>
              <a:t> Comments</a:t>
            </a:r>
            <a:endParaRPr lang="en-US" dirty="0">
              <a:latin typeface="Garamond" charset="0"/>
              <a:ea typeface="Garamond" charset="0"/>
              <a:cs typeface="Garamond" charset="0"/>
            </a:endParaRP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06" b="3006"/>
          <a:stretch>
            <a:fillRect/>
          </a:stretch>
        </p:blipFill>
        <p:spPr>
          <a:xfrm>
            <a:off x="294864" y="1947402"/>
            <a:ext cx="2610568" cy="3271072"/>
          </a:xfrm>
        </p:spPr>
      </p:pic>
      <p:sp>
        <p:nvSpPr>
          <p:cNvPr id="4" name="Text Placeholder 3"/>
          <p:cNvSpPr>
            <a:spLocks noGrp="1"/>
          </p:cNvSpPr>
          <p:nvPr>
            <p:ph type="body" sz="half" idx="1"/>
          </p:nvPr>
        </p:nvSpPr>
        <p:spPr>
          <a:xfrm>
            <a:off x="3082413" y="1622322"/>
            <a:ext cx="5427406" cy="4675239"/>
          </a:xfrm>
        </p:spPr>
        <p:txBody>
          <a:bodyPr>
            <a:noAutofit/>
          </a:bodyPr>
          <a:lstStyle/>
          <a:p>
            <a:pPr lvl="0"/>
            <a:r>
              <a:rPr lang="en-US" dirty="0">
                <a:latin typeface="Garamond" charset="0"/>
                <a:ea typeface="Garamond" charset="0"/>
                <a:cs typeface="Garamond" charset="0"/>
              </a:rPr>
              <a:t>Spending time together as an ʻohana and learning about Hawaiian values and culture.</a:t>
            </a:r>
          </a:p>
          <a:p>
            <a:r>
              <a:rPr lang="en-US" i="1" dirty="0">
                <a:latin typeface="Garamond" charset="0"/>
                <a:ea typeface="Garamond" charset="0"/>
                <a:cs typeface="Garamond" charset="0"/>
              </a:rPr>
              <a:t>“It has brought me and my family closer together spending time together learning about our Hawaiian culture.” –</a:t>
            </a:r>
            <a:r>
              <a:rPr lang="en-US" i="1" dirty="0" err="1">
                <a:latin typeface="Garamond" charset="0"/>
                <a:ea typeface="Garamond" charset="0"/>
                <a:cs typeface="Garamond" charset="0"/>
              </a:rPr>
              <a:t>Kamaliʻi</a:t>
            </a:r>
            <a:endParaRPr lang="en-US" dirty="0">
              <a:latin typeface="Garamond" charset="0"/>
              <a:ea typeface="Garamond" charset="0"/>
              <a:cs typeface="Garamond" charset="0"/>
            </a:endParaRPr>
          </a:p>
          <a:p>
            <a:pPr lvl="0"/>
            <a:r>
              <a:rPr lang="en-US" dirty="0">
                <a:latin typeface="Garamond" charset="0"/>
                <a:ea typeface="Garamond" charset="0"/>
                <a:cs typeface="Garamond" charset="0"/>
              </a:rPr>
              <a:t>Learning different </a:t>
            </a:r>
            <a:r>
              <a:rPr lang="en-US" dirty="0" err="1">
                <a:latin typeface="Garamond" charset="0"/>
                <a:ea typeface="Garamond" charset="0"/>
                <a:cs typeface="Garamond" charset="0"/>
              </a:rPr>
              <a:t>moʻolelo</a:t>
            </a:r>
            <a:r>
              <a:rPr lang="en-US" dirty="0">
                <a:latin typeface="Garamond" charset="0"/>
                <a:ea typeface="Garamond" charset="0"/>
                <a:cs typeface="Garamond" charset="0"/>
              </a:rPr>
              <a:t> about place names </a:t>
            </a:r>
          </a:p>
          <a:p>
            <a:r>
              <a:rPr lang="en-US" i="1" dirty="0">
                <a:latin typeface="Garamond" charset="0"/>
                <a:ea typeface="Garamond" charset="0"/>
                <a:cs typeface="Garamond" charset="0"/>
              </a:rPr>
              <a:t>“Hawaiian stories was very helpful in my family life to learn about our history.” –Makua</a:t>
            </a:r>
            <a:endParaRPr lang="en-US" dirty="0">
              <a:latin typeface="Garamond" charset="0"/>
              <a:ea typeface="Garamond" charset="0"/>
              <a:cs typeface="Garamond" charset="0"/>
            </a:endParaRPr>
          </a:p>
          <a:p>
            <a:pPr lvl="0"/>
            <a:r>
              <a:rPr lang="en-US" dirty="0">
                <a:latin typeface="Garamond" charset="0"/>
                <a:ea typeface="Garamond" charset="0"/>
                <a:cs typeface="Garamond" charset="0"/>
              </a:rPr>
              <a:t>Building a strong bond with the other families</a:t>
            </a:r>
          </a:p>
          <a:p>
            <a:r>
              <a:rPr lang="en-US" dirty="0">
                <a:latin typeface="Garamond" charset="0"/>
                <a:ea typeface="Garamond" charset="0"/>
                <a:cs typeface="Garamond" charset="0"/>
              </a:rPr>
              <a:t>“The one thing that was helpful in class for me and my family was building a strong relationship with others and my kids.” –Makua</a:t>
            </a:r>
          </a:p>
          <a:p>
            <a:pPr lvl="0"/>
            <a:r>
              <a:rPr lang="en-US" dirty="0">
                <a:latin typeface="Garamond" charset="0"/>
                <a:ea typeface="Garamond" charset="0"/>
                <a:cs typeface="Garamond" charset="0"/>
              </a:rPr>
              <a:t>Communicating with each other with aloha</a:t>
            </a:r>
          </a:p>
          <a:p>
            <a:r>
              <a:rPr lang="en-US" i="1" dirty="0">
                <a:latin typeface="Garamond" charset="0"/>
                <a:ea typeface="Garamond" charset="0"/>
                <a:cs typeface="Garamond" charset="0"/>
              </a:rPr>
              <a:t>“Speak with love and humbleness to one another!” –</a:t>
            </a:r>
            <a:r>
              <a:rPr lang="en-US" i="1" dirty="0" err="1">
                <a:latin typeface="Garamond" charset="0"/>
                <a:ea typeface="Garamond" charset="0"/>
                <a:cs typeface="Garamond" charset="0"/>
              </a:rPr>
              <a:t>Kupuna</a:t>
            </a:r>
            <a:endParaRPr lang="en-US" dirty="0">
              <a:latin typeface="Garamond" charset="0"/>
              <a:ea typeface="Garamond" charset="0"/>
              <a:cs typeface="Garamond" charset="0"/>
            </a:endParaRPr>
          </a:p>
          <a:p>
            <a:r>
              <a:rPr lang="en-US" i="1" dirty="0">
                <a:latin typeface="Garamond" charset="0"/>
                <a:ea typeface="Garamond" charset="0"/>
                <a:cs typeface="Garamond" charset="0"/>
              </a:rPr>
              <a:t>“We spend more time talking about how </a:t>
            </a:r>
            <a:r>
              <a:rPr lang="en-US" i="1" dirty="0" err="1">
                <a:latin typeface="Garamond" charset="0"/>
                <a:ea typeface="Garamond" charset="0"/>
                <a:cs typeface="Garamond" charset="0"/>
              </a:rPr>
              <a:t>pono</a:t>
            </a:r>
            <a:r>
              <a:rPr lang="en-US" i="1" dirty="0">
                <a:latin typeface="Garamond" charset="0"/>
                <a:ea typeface="Garamond" charset="0"/>
                <a:cs typeface="Garamond" charset="0"/>
              </a:rPr>
              <a:t> works in our family and we use it at home and everywhere we go.” –</a:t>
            </a:r>
            <a:r>
              <a:rPr lang="en-US" i="1" dirty="0" err="1" smtClean="0">
                <a:latin typeface="Garamond" charset="0"/>
                <a:ea typeface="Garamond" charset="0"/>
                <a:cs typeface="Garamond" charset="0"/>
              </a:rPr>
              <a:t>Kamaliʻi</a:t>
            </a:r>
            <a:r>
              <a:rPr lang="en-US" dirty="0">
                <a:latin typeface="Garamond" charset="0"/>
                <a:ea typeface="Garamond" charset="0"/>
                <a:cs typeface="Garamond" charset="0"/>
              </a:rPr>
              <a:t> </a:t>
            </a:r>
          </a:p>
        </p:txBody>
      </p:sp>
    </p:spTree>
    <p:extLst>
      <p:ext uri="{BB962C8B-B14F-4D97-AF65-F5344CB8AC3E}">
        <p14:creationId xmlns:p14="http://schemas.microsoft.com/office/powerpoint/2010/main" val="23484240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aramond" charset="0"/>
                <a:ea typeface="Garamond" charset="0"/>
                <a:cs typeface="Garamond" charset="0"/>
              </a:rPr>
              <a:t>E </a:t>
            </a:r>
            <a:r>
              <a:rPr lang="en-US" sz="4000" dirty="0" err="1" smtClean="0">
                <a:latin typeface="Garamond" charset="0"/>
                <a:ea typeface="Garamond" charset="0"/>
                <a:cs typeface="Garamond" charset="0"/>
              </a:rPr>
              <a:t>hoʻomanaʻo</a:t>
            </a:r>
            <a:r>
              <a:rPr lang="en-US" sz="4000" dirty="0" smtClean="0">
                <a:latin typeface="Garamond" charset="0"/>
                <a:ea typeface="Garamond" charset="0"/>
                <a:cs typeface="Garamond" charset="0"/>
              </a:rPr>
              <a:t> </a:t>
            </a:r>
            <a:r>
              <a:rPr lang="en-US" sz="4000" dirty="0" err="1" smtClean="0">
                <a:latin typeface="Garamond" charset="0"/>
                <a:ea typeface="Garamond" charset="0"/>
                <a:cs typeface="Garamond" charset="0"/>
              </a:rPr>
              <a:t>kākou</a:t>
            </a:r>
            <a:endParaRPr lang="en-US" sz="4000" dirty="0">
              <a:latin typeface="Garamond" charset="0"/>
              <a:ea typeface="Garamond" charset="0"/>
              <a:cs typeface="Garamond" charset="0"/>
            </a:endParaRP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72" b="10672"/>
          <a:stretch>
            <a:fillRect/>
          </a:stretch>
        </p:blipFill>
        <p:spPr>
          <a:xfrm>
            <a:off x="2512861" y="1519084"/>
            <a:ext cx="4601885" cy="2639961"/>
          </a:xfrm>
        </p:spPr>
      </p:pic>
      <p:sp>
        <p:nvSpPr>
          <p:cNvPr id="4" name="Text Placeholder 3"/>
          <p:cNvSpPr>
            <a:spLocks noGrp="1"/>
          </p:cNvSpPr>
          <p:nvPr>
            <p:ph type="body" sz="half" idx="1"/>
          </p:nvPr>
        </p:nvSpPr>
        <p:spPr>
          <a:xfrm>
            <a:off x="628651" y="4321277"/>
            <a:ext cx="7881168" cy="2123768"/>
          </a:xfrm>
        </p:spPr>
        <p:txBody>
          <a:bodyPr>
            <a:normAutofit/>
          </a:bodyPr>
          <a:lstStyle/>
          <a:p>
            <a:pPr lvl="0"/>
            <a:r>
              <a:rPr lang="en-US" sz="2000" dirty="0">
                <a:latin typeface="Garamond" charset="0"/>
                <a:ea typeface="Garamond" charset="0"/>
                <a:cs typeface="Garamond" charset="0"/>
              </a:rPr>
              <a:t>Families are ready and eager to practice </a:t>
            </a:r>
            <a:r>
              <a:rPr lang="en-US" sz="2000" dirty="0" err="1">
                <a:latin typeface="Garamond" charset="0"/>
                <a:ea typeface="Garamond" charset="0"/>
                <a:cs typeface="Garamond" charset="0"/>
              </a:rPr>
              <a:t>Hoʻopono</a:t>
            </a:r>
            <a:r>
              <a:rPr lang="en-US" sz="2000" dirty="0">
                <a:latin typeface="Garamond" charset="0"/>
                <a:ea typeface="Garamond" charset="0"/>
                <a:cs typeface="Garamond" charset="0"/>
              </a:rPr>
              <a:t> in their homes.  They have been waiting for a process (like </a:t>
            </a:r>
            <a:r>
              <a:rPr lang="en-US" sz="2000" dirty="0" err="1">
                <a:latin typeface="Garamond" charset="0"/>
                <a:ea typeface="Garamond" charset="0"/>
                <a:cs typeface="Garamond" charset="0"/>
              </a:rPr>
              <a:t>Hoʻopono</a:t>
            </a:r>
            <a:r>
              <a:rPr lang="en-US" sz="2000" dirty="0">
                <a:latin typeface="Garamond" charset="0"/>
                <a:ea typeface="Garamond" charset="0"/>
                <a:cs typeface="Garamond" charset="0"/>
              </a:rPr>
              <a:t>) that resonates with them </a:t>
            </a:r>
            <a:r>
              <a:rPr lang="en-US" sz="2000" dirty="0" smtClean="0">
                <a:latin typeface="Garamond" charset="0"/>
                <a:ea typeface="Garamond" charset="0"/>
                <a:cs typeface="Garamond" charset="0"/>
              </a:rPr>
              <a:t>to </a:t>
            </a:r>
            <a:r>
              <a:rPr lang="en-US" sz="2000" dirty="0">
                <a:latin typeface="Garamond" charset="0"/>
                <a:ea typeface="Garamond" charset="0"/>
                <a:cs typeface="Garamond" charset="0"/>
              </a:rPr>
              <a:t>address problems and fosters aloha</a:t>
            </a:r>
            <a:r>
              <a:rPr lang="en-US" sz="2000" dirty="0" smtClean="0">
                <a:latin typeface="Garamond" charset="0"/>
                <a:ea typeface="Garamond" charset="0"/>
                <a:cs typeface="Garamond" charset="0"/>
              </a:rPr>
              <a:t>.</a:t>
            </a:r>
            <a:endParaRPr lang="en-US" sz="2000" dirty="0">
              <a:latin typeface="Garamond" charset="0"/>
              <a:ea typeface="Garamond" charset="0"/>
              <a:cs typeface="Garamond" charset="0"/>
            </a:endParaRPr>
          </a:p>
          <a:p>
            <a:pPr lvl="0"/>
            <a:endParaRPr lang="en-US" sz="2000" dirty="0" smtClean="0">
              <a:latin typeface="Garamond" charset="0"/>
              <a:ea typeface="Garamond" charset="0"/>
              <a:cs typeface="Garamond" charset="0"/>
            </a:endParaRPr>
          </a:p>
          <a:p>
            <a:pPr lvl="0"/>
            <a:r>
              <a:rPr lang="en-US" sz="2000" dirty="0" err="1" smtClean="0">
                <a:latin typeface="Garamond" charset="0"/>
                <a:ea typeface="Garamond" charset="0"/>
                <a:cs typeface="Garamond" charset="0"/>
              </a:rPr>
              <a:t>Hoʻopono</a:t>
            </a:r>
            <a:r>
              <a:rPr lang="en-US" sz="2000" dirty="0" smtClean="0">
                <a:latin typeface="Garamond" charset="0"/>
                <a:ea typeface="Garamond" charset="0"/>
                <a:cs typeface="Garamond" charset="0"/>
              </a:rPr>
              <a:t> is a healing process that restores places of historical trauma for individuals and ʻohana, willing, waiting and ready to be reconciled.</a:t>
            </a:r>
          </a:p>
        </p:txBody>
      </p:sp>
    </p:spTree>
    <p:extLst>
      <p:ext uri="{BB962C8B-B14F-4D97-AF65-F5344CB8AC3E}">
        <p14:creationId xmlns:p14="http://schemas.microsoft.com/office/powerpoint/2010/main" val="4719315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8711"/>
            <a:ext cx="6362085" cy="855406"/>
          </a:xfrm>
        </p:spPr>
        <p:txBody>
          <a:bodyPr>
            <a:normAutofit/>
          </a:bodyPr>
          <a:lstStyle/>
          <a:p>
            <a:r>
              <a:rPr lang="en-US" sz="3600" b="1" dirty="0" smtClean="0">
                <a:latin typeface="Garamond" charset="0"/>
                <a:ea typeface="Garamond" charset="0"/>
                <a:cs typeface="Garamond" charset="0"/>
              </a:rPr>
              <a:t>E </a:t>
            </a:r>
            <a:r>
              <a:rPr lang="en-US" sz="3600" b="1" dirty="0" err="1" smtClean="0">
                <a:latin typeface="Garamond" charset="0"/>
                <a:ea typeface="Garamond" charset="0"/>
                <a:cs typeface="Garamond" charset="0"/>
              </a:rPr>
              <a:t>Hō</a:t>
            </a:r>
            <a:r>
              <a:rPr lang="en-US" sz="3600" b="1" dirty="0" smtClean="0">
                <a:latin typeface="Garamond" charset="0"/>
                <a:ea typeface="Garamond" charset="0"/>
                <a:cs typeface="Garamond" charset="0"/>
              </a:rPr>
              <a:t> Mai</a:t>
            </a:r>
            <a:r>
              <a:rPr lang="is-IS" sz="3600" b="1" dirty="0" smtClean="0">
                <a:latin typeface="Garamond" charset="0"/>
                <a:ea typeface="Garamond" charset="0"/>
                <a:cs typeface="Garamond" charset="0"/>
              </a:rPr>
              <a:t>…E Hoʻomalu Kākou</a:t>
            </a:r>
            <a:endParaRPr lang="en-US" sz="3600" b="1" dirty="0">
              <a:latin typeface="Garamond" charset="0"/>
              <a:ea typeface="Garamond" charset="0"/>
              <a:cs typeface="Garamond" charset="0"/>
            </a:endParaRPr>
          </a:p>
        </p:txBody>
      </p:sp>
      <p:sp>
        <p:nvSpPr>
          <p:cNvPr id="5" name="Text Placeholder 4"/>
          <p:cNvSpPr>
            <a:spLocks noGrp="1"/>
          </p:cNvSpPr>
          <p:nvPr>
            <p:ph type="body" sz="quarter" idx="11"/>
          </p:nvPr>
        </p:nvSpPr>
        <p:spPr>
          <a:xfrm>
            <a:off x="715980" y="1564777"/>
            <a:ext cx="8059309" cy="5027752"/>
          </a:xfrm>
        </p:spPr>
        <p:txBody>
          <a:bodyPr/>
          <a:lstStyle/>
          <a:p>
            <a:pPr fontAlgn="base"/>
            <a:r>
              <a:rPr lang="en-US" sz="3200" dirty="0" smtClean="0">
                <a:solidFill>
                  <a:schemeClr val="tx1"/>
                </a:solidFill>
              </a:rPr>
              <a:t>E </a:t>
            </a:r>
            <a:r>
              <a:rPr lang="en-US" sz="3200" dirty="0" err="1">
                <a:solidFill>
                  <a:schemeClr val="tx1"/>
                </a:solidFill>
              </a:rPr>
              <a:t>hō</a:t>
            </a:r>
            <a:r>
              <a:rPr lang="en-US" sz="3200" dirty="0">
                <a:solidFill>
                  <a:schemeClr val="tx1"/>
                </a:solidFill>
              </a:rPr>
              <a:t> </a:t>
            </a:r>
            <a:r>
              <a:rPr lang="en-US" sz="3200" dirty="0" err="1">
                <a:solidFill>
                  <a:schemeClr val="tx1"/>
                </a:solidFill>
              </a:rPr>
              <a:t>mai</a:t>
            </a:r>
            <a:r>
              <a:rPr lang="en-US" sz="3200" dirty="0">
                <a:solidFill>
                  <a:schemeClr val="tx1"/>
                </a:solidFill>
              </a:rPr>
              <a:t> </a:t>
            </a:r>
            <a:r>
              <a:rPr lang="en-US" sz="3200" dirty="0" err="1">
                <a:solidFill>
                  <a:schemeClr val="tx1"/>
                </a:solidFill>
              </a:rPr>
              <a:t>ka</a:t>
            </a:r>
            <a:r>
              <a:rPr lang="en-US" sz="3200" dirty="0">
                <a:solidFill>
                  <a:schemeClr val="tx1"/>
                </a:solidFill>
              </a:rPr>
              <a:t> </a:t>
            </a:r>
            <a:r>
              <a:rPr lang="en-US" sz="3200" dirty="0" err="1">
                <a:solidFill>
                  <a:schemeClr val="tx1"/>
                </a:solidFill>
              </a:rPr>
              <a:t>ʻike</a:t>
            </a:r>
            <a:r>
              <a:rPr lang="en-US" sz="3200" dirty="0">
                <a:solidFill>
                  <a:schemeClr val="tx1"/>
                </a:solidFill>
              </a:rPr>
              <a:t> </a:t>
            </a:r>
            <a:r>
              <a:rPr lang="en-US" sz="3200" dirty="0" err="1">
                <a:solidFill>
                  <a:schemeClr val="tx1"/>
                </a:solidFill>
              </a:rPr>
              <a:t>mai</a:t>
            </a:r>
            <a:r>
              <a:rPr lang="en-US" sz="3200" dirty="0">
                <a:solidFill>
                  <a:schemeClr val="tx1"/>
                </a:solidFill>
              </a:rPr>
              <a:t> </a:t>
            </a:r>
            <a:r>
              <a:rPr lang="en-US" sz="3200" dirty="0" err="1">
                <a:solidFill>
                  <a:schemeClr val="tx1"/>
                </a:solidFill>
              </a:rPr>
              <a:t>luna</a:t>
            </a:r>
            <a:r>
              <a:rPr lang="en-US" sz="3200" dirty="0">
                <a:solidFill>
                  <a:schemeClr val="tx1"/>
                </a:solidFill>
              </a:rPr>
              <a:t> </a:t>
            </a:r>
            <a:r>
              <a:rPr lang="en-US" sz="3200" dirty="0" err="1">
                <a:solidFill>
                  <a:schemeClr val="tx1"/>
                </a:solidFill>
              </a:rPr>
              <a:t>mai</a:t>
            </a:r>
            <a:r>
              <a:rPr lang="en-US" sz="3200" dirty="0">
                <a:solidFill>
                  <a:schemeClr val="tx1"/>
                </a:solidFill>
              </a:rPr>
              <a:t> </a:t>
            </a:r>
            <a:r>
              <a:rPr lang="en-US" sz="3200" dirty="0" smtClean="0">
                <a:solidFill>
                  <a:schemeClr val="tx1"/>
                </a:solidFill>
              </a:rPr>
              <a:t>e</a:t>
            </a:r>
            <a:endParaRPr lang="en-US" sz="3200" dirty="0">
              <a:solidFill>
                <a:schemeClr val="tx1"/>
              </a:solidFill>
            </a:endParaRPr>
          </a:p>
          <a:p>
            <a:pPr lvl="1" fontAlgn="base"/>
            <a:r>
              <a:rPr lang="en-US" i="0" dirty="0"/>
              <a:t>Grant us the knowledge from above</a:t>
            </a:r>
          </a:p>
          <a:p>
            <a:pPr lvl="1" fontAlgn="base"/>
            <a:endParaRPr lang="en-US" i="0" dirty="0"/>
          </a:p>
          <a:p>
            <a:r>
              <a:rPr lang="en-US" sz="3200" dirty="0" smtClean="0">
                <a:solidFill>
                  <a:schemeClr val="tx1"/>
                </a:solidFill>
              </a:rPr>
              <a:t>O </a:t>
            </a:r>
            <a:r>
              <a:rPr lang="en-US" sz="3200" dirty="0" err="1">
                <a:solidFill>
                  <a:schemeClr val="tx1"/>
                </a:solidFill>
              </a:rPr>
              <a:t>nā</a:t>
            </a:r>
            <a:r>
              <a:rPr lang="en-US" sz="3200" dirty="0">
                <a:solidFill>
                  <a:schemeClr val="tx1"/>
                </a:solidFill>
              </a:rPr>
              <a:t> mea </a:t>
            </a:r>
            <a:r>
              <a:rPr lang="en-US" sz="3200" dirty="0" err="1">
                <a:solidFill>
                  <a:schemeClr val="tx1"/>
                </a:solidFill>
              </a:rPr>
              <a:t>huna</a:t>
            </a:r>
            <a:r>
              <a:rPr lang="en-US" sz="3200" dirty="0">
                <a:solidFill>
                  <a:schemeClr val="tx1"/>
                </a:solidFill>
              </a:rPr>
              <a:t> </a:t>
            </a:r>
            <a:r>
              <a:rPr lang="en-US" sz="3200" dirty="0" err="1">
                <a:solidFill>
                  <a:schemeClr val="tx1"/>
                </a:solidFill>
              </a:rPr>
              <a:t>noʻeau</a:t>
            </a:r>
            <a:r>
              <a:rPr lang="en-US" sz="3200" dirty="0">
                <a:solidFill>
                  <a:schemeClr val="tx1"/>
                </a:solidFill>
              </a:rPr>
              <a:t> no </a:t>
            </a:r>
            <a:r>
              <a:rPr lang="en-US" sz="3200" dirty="0" err="1">
                <a:solidFill>
                  <a:schemeClr val="tx1"/>
                </a:solidFill>
              </a:rPr>
              <a:t>nā</a:t>
            </a:r>
            <a:r>
              <a:rPr lang="en-US" sz="3200" dirty="0">
                <a:solidFill>
                  <a:schemeClr val="tx1"/>
                </a:solidFill>
              </a:rPr>
              <a:t> </a:t>
            </a:r>
            <a:r>
              <a:rPr lang="en-US" sz="3200" dirty="0" err="1">
                <a:solidFill>
                  <a:schemeClr val="tx1"/>
                </a:solidFill>
              </a:rPr>
              <a:t>mele</a:t>
            </a:r>
            <a:r>
              <a:rPr lang="en-US" sz="3200" dirty="0">
                <a:solidFill>
                  <a:schemeClr val="tx1"/>
                </a:solidFill>
              </a:rPr>
              <a:t> e</a:t>
            </a:r>
          </a:p>
          <a:p>
            <a:pPr lvl="1"/>
            <a:r>
              <a:rPr lang="en-US" i="0" dirty="0"/>
              <a:t>Concerning the hidden wisdom of </a:t>
            </a:r>
            <a:r>
              <a:rPr lang="en-US" i="0" dirty="0" smtClean="0"/>
              <a:t>songs</a:t>
            </a:r>
            <a:endParaRPr lang="en-US" i="0" dirty="0"/>
          </a:p>
          <a:p>
            <a:pPr lvl="1"/>
            <a:endParaRPr lang="en-US" i="0" dirty="0"/>
          </a:p>
          <a:p>
            <a:r>
              <a:rPr lang="en-US" sz="3200" dirty="0">
                <a:solidFill>
                  <a:schemeClr val="tx1"/>
                </a:solidFill>
              </a:rPr>
              <a:t>E </a:t>
            </a:r>
            <a:r>
              <a:rPr lang="en-US" sz="3200" dirty="0" err="1">
                <a:solidFill>
                  <a:schemeClr val="tx1"/>
                </a:solidFill>
              </a:rPr>
              <a:t>hō</a:t>
            </a:r>
            <a:r>
              <a:rPr lang="en-US" sz="3200" dirty="0">
                <a:solidFill>
                  <a:schemeClr val="tx1"/>
                </a:solidFill>
              </a:rPr>
              <a:t> </a:t>
            </a:r>
            <a:r>
              <a:rPr lang="en-US" sz="3200" dirty="0" err="1" smtClean="0">
                <a:solidFill>
                  <a:schemeClr val="tx1"/>
                </a:solidFill>
              </a:rPr>
              <a:t>mai</a:t>
            </a:r>
            <a:r>
              <a:rPr lang="en-US" sz="3200" dirty="0" smtClean="0">
                <a:solidFill>
                  <a:schemeClr val="tx1"/>
                </a:solidFill>
              </a:rPr>
              <a:t>,  E </a:t>
            </a:r>
            <a:r>
              <a:rPr lang="en-US" sz="3200" dirty="0" err="1">
                <a:solidFill>
                  <a:schemeClr val="tx1"/>
                </a:solidFill>
              </a:rPr>
              <a:t>hō</a:t>
            </a:r>
            <a:r>
              <a:rPr lang="en-US" sz="3200" dirty="0">
                <a:solidFill>
                  <a:schemeClr val="tx1"/>
                </a:solidFill>
              </a:rPr>
              <a:t> </a:t>
            </a:r>
            <a:r>
              <a:rPr lang="en-US" sz="3200" dirty="0" err="1" smtClean="0">
                <a:solidFill>
                  <a:schemeClr val="tx1"/>
                </a:solidFill>
              </a:rPr>
              <a:t>mai</a:t>
            </a:r>
            <a:r>
              <a:rPr lang="en-US" sz="3200" dirty="0" smtClean="0">
                <a:solidFill>
                  <a:schemeClr val="tx1"/>
                </a:solidFill>
              </a:rPr>
              <a:t>, E </a:t>
            </a:r>
            <a:r>
              <a:rPr lang="en-US" sz="3200" dirty="0" err="1">
                <a:solidFill>
                  <a:schemeClr val="tx1"/>
                </a:solidFill>
              </a:rPr>
              <a:t>hō</a:t>
            </a:r>
            <a:r>
              <a:rPr lang="en-US" sz="3200" dirty="0">
                <a:solidFill>
                  <a:schemeClr val="tx1"/>
                </a:solidFill>
              </a:rPr>
              <a:t> </a:t>
            </a:r>
            <a:r>
              <a:rPr lang="en-US" sz="3200" dirty="0" err="1" smtClean="0">
                <a:solidFill>
                  <a:schemeClr val="tx1"/>
                </a:solidFill>
              </a:rPr>
              <a:t>mai</a:t>
            </a:r>
            <a:endParaRPr lang="en-US" sz="3200" dirty="0" smtClean="0">
              <a:solidFill>
                <a:schemeClr val="tx1"/>
              </a:solidFill>
            </a:endParaRPr>
          </a:p>
          <a:p>
            <a:r>
              <a:rPr lang="en-US" i="0" dirty="0" smtClean="0">
                <a:solidFill>
                  <a:schemeClr val="bg2"/>
                </a:solidFill>
              </a:rPr>
              <a:t>	Grant Us, Grant Us, Grant Us</a:t>
            </a:r>
          </a:p>
          <a:p>
            <a:pPr algn="r"/>
            <a:r>
              <a:rPr lang="en-US" dirty="0" smtClean="0">
                <a:solidFill>
                  <a:schemeClr val="bg2"/>
                </a:solidFill>
              </a:rPr>
              <a:t>Aunty Edith </a:t>
            </a:r>
            <a:r>
              <a:rPr lang="en-US" dirty="0" err="1" smtClean="0">
                <a:solidFill>
                  <a:schemeClr val="bg2"/>
                </a:solidFill>
              </a:rPr>
              <a:t>Kanakaʻole</a:t>
            </a:r>
            <a:r>
              <a:rPr lang="en-US" dirty="0" smtClean="0">
                <a:solidFill>
                  <a:schemeClr val="bg2"/>
                </a:solidFill>
              </a:rPr>
              <a:t> </a:t>
            </a:r>
            <a:endParaRPr lang="en-US" dirty="0">
              <a:solidFill>
                <a:schemeClr val="bg2"/>
              </a:solidFill>
            </a:endParaRPr>
          </a:p>
        </p:txBody>
      </p:sp>
    </p:spTree>
    <p:extLst>
      <p:ext uri="{BB962C8B-B14F-4D97-AF65-F5344CB8AC3E}">
        <p14:creationId xmlns:p14="http://schemas.microsoft.com/office/powerpoint/2010/main" val="103393480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DC59A5-8EAB-48CE-913A-C67F99853C99}"/>
              </a:ext>
            </a:extLst>
          </p:cNvPr>
          <p:cNvSpPr>
            <a:spLocks noGrp="1"/>
          </p:cNvSpPr>
          <p:nvPr>
            <p:ph type="title"/>
          </p:nvPr>
        </p:nvSpPr>
        <p:spPr/>
        <p:txBody>
          <a:bodyPr/>
          <a:lstStyle/>
          <a:p>
            <a:r>
              <a:rPr lang="en-US" smtClean="0">
                <a:latin typeface="Georgia"/>
              </a:rPr>
              <a:t>E Hoʻokamaʻaina kākou</a:t>
            </a:r>
            <a:endParaRPr lang="en-US" dirty="0" err="1">
              <a:latin typeface="Georgia"/>
            </a:endParaRPr>
          </a:p>
        </p:txBody>
      </p:sp>
      <p:sp>
        <p:nvSpPr>
          <p:cNvPr id="4" name="Text Placeholder 3">
            <a:extLst>
              <a:ext uri="{FF2B5EF4-FFF2-40B4-BE49-F238E27FC236}">
                <a16:creationId xmlns="" xmlns:a16="http://schemas.microsoft.com/office/drawing/2014/main" id="{A4E1F9A3-B3B0-458F-B3F0-B8593D924DC3}"/>
              </a:ext>
            </a:extLst>
          </p:cNvPr>
          <p:cNvSpPr>
            <a:spLocks noGrp="1"/>
          </p:cNvSpPr>
          <p:nvPr>
            <p:ph type="body" sz="half" idx="1"/>
          </p:nvPr>
        </p:nvSpPr>
        <p:spPr>
          <a:xfrm>
            <a:off x="2419574" y="4173793"/>
            <a:ext cx="4173793" cy="1991034"/>
          </a:xfrm>
        </p:spPr>
        <p:txBody>
          <a:bodyPr lIns="45719" rIns="45719" anchor="t">
            <a:normAutofit lnSpcReduction="10000"/>
          </a:bodyPr>
          <a:lstStyle/>
          <a:p>
            <a:pPr>
              <a:buFont typeface="Arial"/>
              <a:buChar char="•"/>
            </a:pPr>
            <a:r>
              <a:rPr lang="en-US" sz="2400" dirty="0" smtClean="0">
                <a:solidFill>
                  <a:schemeClr val="tx1"/>
                </a:solidFill>
                <a:latin typeface="Garamond" charset="0"/>
                <a:ea typeface="Garamond" charset="0"/>
                <a:cs typeface="Garamond" charset="0"/>
              </a:rPr>
              <a:t>E </a:t>
            </a:r>
            <a:r>
              <a:rPr lang="en-US" sz="2400" dirty="0" err="1" smtClean="0">
                <a:solidFill>
                  <a:schemeClr val="tx1"/>
                </a:solidFill>
                <a:latin typeface="Garamond" charset="0"/>
                <a:ea typeface="Garamond" charset="0"/>
                <a:cs typeface="Garamond" charset="0"/>
              </a:rPr>
              <a:t>Hō</a:t>
            </a:r>
            <a:r>
              <a:rPr lang="en-US" sz="2400" dirty="0" smtClean="0">
                <a:solidFill>
                  <a:schemeClr val="tx1"/>
                </a:solidFill>
                <a:latin typeface="Garamond" charset="0"/>
                <a:ea typeface="Garamond" charset="0"/>
                <a:cs typeface="Garamond" charset="0"/>
              </a:rPr>
              <a:t> Mai</a:t>
            </a:r>
          </a:p>
          <a:p>
            <a:pPr>
              <a:buFont typeface="Arial"/>
              <a:buChar char="•"/>
            </a:pPr>
            <a:r>
              <a:rPr lang="en-US" sz="2400" dirty="0" smtClean="0">
                <a:solidFill>
                  <a:schemeClr val="tx1"/>
                </a:solidFill>
                <a:latin typeface="Garamond" charset="0"/>
                <a:ea typeface="Garamond" charset="0"/>
                <a:cs typeface="Garamond" charset="0"/>
              </a:rPr>
              <a:t>E </a:t>
            </a:r>
            <a:r>
              <a:rPr lang="en-US" sz="2400" dirty="0" err="1" smtClean="0">
                <a:solidFill>
                  <a:schemeClr val="tx1"/>
                </a:solidFill>
                <a:latin typeface="Garamond" charset="0"/>
                <a:ea typeface="Garamond" charset="0"/>
                <a:cs typeface="Garamond" charset="0"/>
              </a:rPr>
              <a:t>Hoʻomalu</a:t>
            </a:r>
            <a:r>
              <a:rPr lang="en-US" sz="2400" dirty="0" smtClean="0">
                <a:solidFill>
                  <a:schemeClr val="tx1"/>
                </a:solidFill>
                <a:latin typeface="Garamond" charset="0"/>
                <a:ea typeface="Garamond" charset="0"/>
                <a:cs typeface="Garamond" charset="0"/>
              </a:rPr>
              <a:t> </a:t>
            </a:r>
            <a:r>
              <a:rPr lang="en-US" sz="2400" dirty="0" err="1" smtClean="0">
                <a:solidFill>
                  <a:schemeClr val="tx1"/>
                </a:solidFill>
                <a:latin typeface="Garamond" charset="0"/>
                <a:ea typeface="Garamond" charset="0"/>
                <a:cs typeface="Garamond" charset="0"/>
              </a:rPr>
              <a:t>Kākou</a:t>
            </a:r>
            <a:endParaRPr lang="en-US" sz="2400" dirty="0" smtClean="0">
              <a:solidFill>
                <a:schemeClr val="tx1"/>
              </a:solidFill>
              <a:latin typeface="Garamond" charset="0"/>
              <a:ea typeface="Garamond" charset="0"/>
              <a:cs typeface="Garamond" charset="0"/>
            </a:endParaRPr>
          </a:p>
          <a:p>
            <a:pPr>
              <a:buFont typeface="Arial"/>
              <a:buChar char="•"/>
            </a:pPr>
            <a:r>
              <a:rPr lang="en-US" sz="2400" dirty="0" err="1" smtClean="0">
                <a:solidFill>
                  <a:schemeClr val="tx1"/>
                </a:solidFill>
                <a:latin typeface="Garamond" charset="0"/>
                <a:ea typeface="Garamond" charset="0"/>
                <a:cs typeface="Garamond" charset="0"/>
              </a:rPr>
              <a:t>Moʻokuauhau</a:t>
            </a:r>
            <a:r>
              <a:rPr lang="en-US" sz="2400" dirty="0" smtClean="0">
                <a:solidFill>
                  <a:schemeClr val="tx1"/>
                </a:solidFill>
                <a:latin typeface="Garamond" charset="0"/>
                <a:ea typeface="Garamond" charset="0"/>
                <a:cs typeface="Garamond" charset="0"/>
              </a:rPr>
              <a:t> </a:t>
            </a:r>
            <a:r>
              <a:rPr lang="en-US" sz="2400" dirty="0" err="1" smtClean="0">
                <a:solidFill>
                  <a:schemeClr val="tx1"/>
                </a:solidFill>
                <a:latin typeface="Garamond" charset="0"/>
                <a:ea typeface="Garamond" charset="0"/>
                <a:cs typeface="Garamond" charset="0"/>
              </a:rPr>
              <a:t>ʻOhana</a:t>
            </a:r>
            <a:endParaRPr lang="en-US" sz="2400" dirty="0" smtClean="0">
              <a:solidFill>
                <a:schemeClr val="tx1"/>
              </a:solidFill>
              <a:latin typeface="Garamond" charset="0"/>
              <a:ea typeface="Garamond" charset="0"/>
              <a:cs typeface="Garamond" charset="0"/>
            </a:endParaRPr>
          </a:p>
          <a:p>
            <a:pPr>
              <a:buFont typeface="Arial" panose="020B0604020202020204" pitchFamily="34" charset="0"/>
              <a:buChar char="•"/>
            </a:pPr>
            <a:r>
              <a:rPr lang="en-US" sz="2400" dirty="0" err="1" smtClean="0">
                <a:solidFill>
                  <a:schemeClr val="tx1"/>
                </a:solidFill>
                <a:latin typeface="Garamond" charset="0"/>
                <a:ea typeface="Garamond" charset="0"/>
                <a:cs typeface="Garamond" charset="0"/>
              </a:rPr>
              <a:t>Moʻokuauhau</a:t>
            </a:r>
            <a:r>
              <a:rPr lang="en-US" sz="2400" dirty="0" smtClean="0">
                <a:solidFill>
                  <a:schemeClr val="tx1"/>
                </a:solidFill>
                <a:latin typeface="Garamond" charset="0"/>
                <a:ea typeface="Garamond" charset="0"/>
                <a:cs typeface="Garamond" charset="0"/>
              </a:rPr>
              <a:t> </a:t>
            </a:r>
            <a:r>
              <a:rPr lang="en-US" sz="2400" dirty="0" err="1" smtClean="0">
                <a:solidFill>
                  <a:schemeClr val="tx1"/>
                </a:solidFill>
                <a:latin typeface="Garamond" charset="0"/>
                <a:ea typeface="Garamond" charset="0"/>
                <a:cs typeface="Garamond" charset="0"/>
              </a:rPr>
              <a:t>Hoʻoponopono</a:t>
            </a:r>
            <a:endParaRPr lang="en-US" sz="2400" dirty="0" smtClean="0">
              <a:solidFill>
                <a:schemeClr val="tx1"/>
              </a:solidFill>
              <a:latin typeface="Garamond" charset="0"/>
              <a:ea typeface="Garamond" charset="0"/>
              <a:cs typeface="Garamond" charset="0"/>
            </a:endParaRPr>
          </a:p>
          <a:p>
            <a:pPr>
              <a:buFont typeface="Arial" panose="020B0604020202020204" pitchFamily="34" charset="0"/>
              <a:buChar char="•"/>
            </a:pPr>
            <a:r>
              <a:rPr lang="en-US" sz="2400" dirty="0" err="1" smtClean="0">
                <a:solidFill>
                  <a:schemeClr val="tx1"/>
                </a:solidFill>
                <a:latin typeface="Garamond" charset="0"/>
                <a:ea typeface="Garamond" charset="0"/>
                <a:cs typeface="Garamond" charset="0"/>
              </a:rPr>
              <a:t>Moʻokuauhau</a:t>
            </a:r>
            <a:r>
              <a:rPr lang="en-US" sz="2400" dirty="0" smtClean="0">
                <a:solidFill>
                  <a:schemeClr val="tx1"/>
                </a:solidFill>
                <a:latin typeface="Garamond" charset="0"/>
                <a:ea typeface="Garamond" charset="0"/>
                <a:cs typeface="Garamond" charset="0"/>
              </a:rPr>
              <a:t> </a:t>
            </a:r>
            <a:r>
              <a:rPr lang="en-US" sz="2400" dirty="0" err="1" smtClean="0">
                <a:solidFill>
                  <a:schemeClr val="tx1"/>
                </a:solidFill>
                <a:latin typeface="Garamond" charset="0"/>
                <a:ea typeface="Garamond" charset="0"/>
                <a:cs typeface="Garamond" charset="0"/>
              </a:rPr>
              <a:t>Hoʻopono</a:t>
            </a:r>
            <a:endParaRPr lang="en-US" sz="2400" dirty="0" smtClean="0">
              <a:solidFill>
                <a:schemeClr val="tx1"/>
              </a:solidFill>
              <a:latin typeface="Garamond" charset="0"/>
              <a:ea typeface="Garamond" charset="0"/>
              <a:cs typeface="Garamond" charset="0"/>
            </a:endParaRPr>
          </a:p>
          <a:p>
            <a:pPr>
              <a:buFont typeface="Arial" panose="020B0604020202020204" pitchFamily="34" charset="0"/>
              <a:buChar char="•"/>
            </a:pPr>
            <a:endParaRPr lang="en-US" dirty="0"/>
          </a:p>
        </p:txBody>
      </p:sp>
      <p:pic>
        <p:nvPicPr>
          <p:cNvPr id="8" name="Picture 7"/>
          <p:cNvPicPr>
            <a:picLocks noChangeAspect="1"/>
          </p:cNvPicPr>
          <p:nvPr/>
        </p:nvPicPr>
        <p:blipFill>
          <a:blip r:embed="rId3"/>
          <a:stretch>
            <a:fillRect/>
          </a:stretch>
        </p:blipFill>
        <p:spPr>
          <a:xfrm>
            <a:off x="3633029" y="1407464"/>
            <a:ext cx="1746885" cy="2329180"/>
          </a:xfrm>
          <a:prstGeom prst="rect">
            <a:avLst/>
          </a:prstGeom>
        </p:spPr>
      </p:pic>
      <p:pic>
        <p:nvPicPr>
          <p:cNvPr id="10" name="Picture 9"/>
          <p:cNvPicPr>
            <a:picLocks noChangeAspect="1"/>
          </p:cNvPicPr>
          <p:nvPr/>
        </p:nvPicPr>
        <p:blipFill>
          <a:blip r:embed="rId4"/>
          <a:stretch>
            <a:fillRect/>
          </a:stretch>
        </p:blipFill>
        <p:spPr>
          <a:xfrm>
            <a:off x="5469146" y="1403199"/>
            <a:ext cx="1637139" cy="2291994"/>
          </a:xfrm>
          <a:prstGeom prst="rect">
            <a:avLst/>
          </a:prstGeom>
        </p:spPr>
      </p:pic>
      <p:pic>
        <p:nvPicPr>
          <p:cNvPr id="12" name="Picture 11"/>
          <p:cNvPicPr>
            <a:picLocks noChangeAspect="1"/>
          </p:cNvPicPr>
          <p:nvPr/>
        </p:nvPicPr>
        <p:blipFill>
          <a:blip r:embed="rId5"/>
          <a:stretch>
            <a:fillRect/>
          </a:stretch>
        </p:blipFill>
        <p:spPr>
          <a:xfrm>
            <a:off x="1917290" y="1403199"/>
            <a:ext cx="1694631" cy="2333445"/>
          </a:xfrm>
          <a:prstGeom prst="rect">
            <a:avLst/>
          </a:prstGeom>
        </p:spPr>
      </p:pic>
    </p:spTree>
    <p:extLst>
      <p:ext uri="{BB962C8B-B14F-4D97-AF65-F5344CB8AC3E}">
        <p14:creationId xmlns:p14="http://schemas.microsoft.com/office/powerpoint/2010/main" val="244303331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DB7444-264A-4019-8930-8E5DB06582B9}"/>
              </a:ext>
            </a:extLst>
          </p:cNvPr>
          <p:cNvSpPr>
            <a:spLocks noGrp="1"/>
          </p:cNvSpPr>
          <p:nvPr>
            <p:ph type="title"/>
          </p:nvPr>
        </p:nvSpPr>
        <p:spPr>
          <a:xfrm>
            <a:off x="628650" y="461074"/>
            <a:ext cx="7200919" cy="766394"/>
          </a:xfrm>
        </p:spPr>
        <p:txBody>
          <a:bodyPr>
            <a:normAutofit fontScale="90000"/>
          </a:bodyPr>
          <a:lstStyle/>
          <a:p>
            <a:pPr algn="ctr"/>
            <a:r>
              <a:rPr lang="en-US" b="1" dirty="0">
                <a:latin typeface="Garamond" charset="0"/>
                <a:ea typeface="Garamond" charset="0"/>
                <a:cs typeface="Garamond" charset="0"/>
              </a:rPr>
              <a:t>E </a:t>
            </a:r>
            <a:r>
              <a:rPr lang="en-US" b="1" dirty="0" err="1">
                <a:latin typeface="Garamond" charset="0"/>
                <a:ea typeface="Garamond" charset="0"/>
                <a:cs typeface="Garamond" charset="0"/>
              </a:rPr>
              <a:t>Nā</a:t>
            </a:r>
            <a:r>
              <a:rPr lang="en-US" b="1" dirty="0">
                <a:latin typeface="Garamond" charset="0"/>
                <a:ea typeface="Garamond" charset="0"/>
                <a:cs typeface="Garamond" charset="0"/>
              </a:rPr>
              <a:t> </a:t>
            </a:r>
            <a:r>
              <a:rPr lang="en-US" b="1" dirty="0" err="1">
                <a:latin typeface="Garamond" charset="0"/>
                <a:ea typeface="Garamond" charset="0"/>
                <a:cs typeface="Garamond" charset="0"/>
              </a:rPr>
              <a:t>Kamalei</a:t>
            </a:r>
            <a:r>
              <a:rPr lang="en-US" b="1" dirty="0">
                <a:latin typeface="Garamond" charset="0"/>
                <a:ea typeface="Garamond" charset="0"/>
                <a:cs typeface="Garamond" charset="0"/>
              </a:rPr>
              <a:t> </a:t>
            </a:r>
            <a:r>
              <a:rPr lang="en-US" b="1" dirty="0" err="1">
                <a:latin typeface="Garamond" charset="0"/>
                <a:ea typeface="Garamond" charset="0"/>
                <a:cs typeface="Garamond" charset="0"/>
              </a:rPr>
              <a:t>Lupalupa</a:t>
            </a:r>
            <a:r>
              <a:rPr lang="en-US" b="1" dirty="0">
                <a:latin typeface="Garamond" charset="0"/>
                <a:ea typeface="Garamond" charset="0"/>
                <a:cs typeface="Garamond" charset="0"/>
              </a:rPr>
              <a:t>:</a:t>
            </a:r>
            <a:br>
              <a:rPr lang="en-US" b="1" dirty="0">
                <a:latin typeface="Garamond" charset="0"/>
                <a:ea typeface="Garamond" charset="0"/>
                <a:cs typeface="Garamond" charset="0"/>
              </a:rPr>
            </a:br>
            <a:r>
              <a:rPr lang="en-US" b="1" dirty="0">
                <a:latin typeface="Garamond" charset="0"/>
                <a:ea typeface="Garamond" charset="0"/>
                <a:cs typeface="Garamond" charset="0"/>
              </a:rPr>
              <a:t> Thriving Hawaiian Children</a:t>
            </a:r>
            <a:endParaRPr lang="en-US" b="1" dirty="0" err="1">
              <a:latin typeface="Garamond" charset="0"/>
              <a:ea typeface="Garamond" charset="0"/>
              <a:cs typeface="Garamond" charset="0"/>
            </a:endParaRPr>
          </a:p>
        </p:txBody>
      </p:sp>
      <p:sp>
        <p:nvSpPr>
          <p:cNvPr id="5" name="Text Placeholder 4">
            <a:extLst>
              <a:ext uri="{FF2B5EF4-FFF2-40B4-BE49-F238E27FC236}">
                <a16:creationId xmlns="" xmlns:a16="http://schemas.microsoft.com/office/drawing/2014/main" id="{0992B836-A26B-45CD-B728-2AEC949E6070}"/>
              </a:ext>
            </a:extLst>
          </p:cNvPr>
          <p:cNvSpPr>
            <a:spLocks noGrp="1"/>
          </p:cNvSpPr>
          <p:nvPr>
            <p:ph type="body" sz="quarter" idx="11"/>
          </p:nvPr>
        </p:nvSpPr>
        <p:spPr>
          <a:xfrm>
            <a:off x="457722" y="1564777"/>
            <a:ext cx="8181705" cy="3906875"/>
          </a:xfrm>
        </p:spPr>
        <p:txBody>
          <a:bodyPr vert="horz" lIns="45719" rIns="45719" anchor="t">
            <a:noAutofit/>
          </a:bodyPr>
          <a:lstStyle/>
          <a:p>
            <a:pPr algn="ctr"/>
            <a:r>
              <a:rPr lang="en-US" sz="4000" b="1" dirty="0">
                <a:solidFill>
                  <a:schemeClr val="tx1"/>
                </a:solidFill>
                <a:latin typeface="Garamond" charset="0"/>
                <a:ea typeface="Garamond" charset="0"/>
                <a:cs typeface="Garamond" charset="0"/>
              </a:rPr>
              <a:t>We believe in the resiliency of Hawaiian children. </a:t>
            </a:r>
            <a:r>
              <a:rPr lang="en-US" sz="4000" b="1">
                <a:solidFill>
                  <a:schemeClr val="tx1"/>
                </a:solidFill>
                <a:latin typeface="Garamond" charset="0"/>
                <a:ea typeface="Garamond" charset="0"/>
                <a:cs typeface="Garamond" charset="0"/>
              </a:rPr>
              <a:t> </a:t>
            </a:r>
            <a:endParaRPr lang="en-US" sz="4000" b="1" dirty="0" smtClean="0">
              <a:solidFill>
                <a:schemeClr val="tx1"/>
              </a:solidFill>
              <a:latin typeface="Garamond" charset="0"/>
              <a:ea typeface="Garamond" charset="0"/>
              <a:cs typeface="Garamond" charset="0"/>
            </a:endParaRPr>
          </a:p>
          <a:p>
            <a:pPr algn="ctr"/>
            <a:r>
              <a:rPr lang="en-US" sz="4000" b="1" dirty="0" smtClean="0">
                <a:solidFill>
                  <a:schemeClr val="tx1"/>
                </a:solidFill>
                <a:latin typeface="Garamond" charset="0"/>
                <a:ea typeface="Garamond" charset="0"/>
                <a:cs typeface="Garamond" charset="0"/>
              </a:rPr>
              <a:t>We </a:t>
            </a:r>
            <a:r>
              <a:rPr lang="en-US" sz="4000" b="1" dirty="0">
                <a:solidFill>
                  <a:schemeClr val="tx1"/>
                </a:solidFill>
                <a:latin typeface="Garamond" charset="0"/>
                <a:ea typeface="Garamond" charset="0"/>
                <a:cs typeface="Garamond" charset="0"/>
              </a:rPr>
              <a:t>advocate for their wellbeing and build them pathways to thriving lives.</a:t>
            </a:r>
            <a:endParaRPr lang="en-US" sz="4000" dirty="0">
              <a:latin typeface="Garamond" charset="0"/>
              <a:ea typeface="Garamond" charset="0"/>
              <a:cs typeface="Garamond" charset="0"/>
            </a:endParaRPr>
          </a:p>
        </p:txBody>
      </p:sp>
    </p:spTree>
    <p:extLst>
      <p:ext uri="{BB962C8B-B14F-4D97-AF65-F5344CB8AC3E}">
        <p14:creationId xmlns:p14="http://schemas.microsoft.com/office/powerpoint/2010/main" val="91524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2453"/>
            <a:ext cx="7200919" cy="840658"/>
          </a:xfrm>
        </p:spPr>
        <p:txBody>
          <a:bodyPr>
            <a:normAutofit fontScale="90000"/>
          </a:bodyPr>
          <a:lstStyle/>
          <a:p>
            <a:r>
              <a:rPr lang="en-US" b="1" dirty="0">
                <a:latin typeface="Garamond" charset="0"/>
                <a:ea typeface="Garamond" charset="0"/>
                <a:cs typeface="Garamond" charset="0"/>
              </a:rPr>
              <a:t>Liliʻuokalani Trust: Practice Framework</a:t>
            </a:r>
            <a:br>
              <a:rPr lang="en-US" b="1" dirty="0">
                <a:latin typeface="Garamond" charset="0"/>
                <a:ea typeface="Garamond" charset="0"/>
                <a:cs typeface="Garamond" charset="0"/>
              </a:rPr>
            </a:br>
            <a:r>
              <a:rPr lang="en-US" b="1" dirty="0">
                <a:latin typeface="Garamond" charset="0"/>
                <a:ea typeface="Garamond" charset="0"/>
                <a:cs typeface="Garamond" charset="0"/>
              </a:rPr>
              <a:t>A Cultural Perspective</a:t>
            </a:r>
            <a:endParaRPr lang="en-US" dirty="0"/>
          </a:p>
        </p:txBody>
      </p:sp>
      <p:sp>
        <p:nvSpPr>
          <p:cNvPr id="4" name="Text Placeholder 3"/>
          <p:cNvSpPr>
            <a:spLocks noGrp="1"/>
          </p:cNvSpPr>
          <p:nvPr>
            <p:ph type="body" sz="half" idx="1"/>
          </p:nvPr>
        </p:nvSpPr>
        <p:spPr>
          <a:xfrm>
            <a:off x="3822961" y="2316944"/>
            <a:ext cx="4893336" cy="3434927"/>
          </a:xfrm>
        </p:spPr>
        <p:txBody>
          <a:bodyPr>
            <a:normAutofit fontScale="92500"/>
          </a:bodyPr>
          <a:lstStyle/>
          <a:p>
            <a:r>
              <a:rPr lang="en-US" sz="3200" dirty="0">
                <a:latin typeface="Garamond" charset="0"/>
                <a:ea typeface="Garamond" charset="0"/>
                <a:cs typeface="Garamond" charset="0"/>
              </a:rPr>
              <a:t>Culturally Resonant</a:t>
            </a:r>
          </a:p>
          <a:p>
            <a:r>
              <a:rPr lang="en-US" sz="3200" dirty="0" smtClean="0">
                <a:latin typeface="Garamond" charset="0"/>
                <a:ea typeface="Garamond" charset="0"/>
                <a:cs typeface="Garamond" charset="0"/>
              </a:rPr>
              <a:t>Child-Focused</a:t>
            </a:r>
            <a:r>
              <a:rPr lang="en-US" sz="3200" dirty="0">
                <a:latin typeface="Garamond" charset="0"/>
                <a:ea typeface="Garamond" charset="0"/>
                <a:cs typeface="Garamond" charset="0"/>
              </a:rPr>
              <a:t>, Family Centered, Community Based</a:t>
            </a:r>
          </a:p>
          <a:p>
            <a:r>
              <a:rPr lang="en-US" sz="3200" dirty="0">
                <a:latin typeface="Garamond" charset="0"/>
                <a:ea typeface="Garamond" charset="0"/>
                <a:cs typeface="Garamond" charset="0"/>
              </a:rPr>
              <a:t>Holistic Wellbeing: </a:t>
            </a:r>
            <a:r>
              <a:rPr lang="en-US" sz="3200" dirty="0" err="1">
                <a:latin typeface="Garamond" charset="0"/>
                <a:ea typeface="Garamond" charset="0"/>
                <a:cs typeface="Garamond" charset="0"/>
              </a:rPr>
              <a:t>Pua</a:t>
            </a:r>
            <a:r>
              <a:rPr lang="en-US" sz="3200" dirty="0">
                <a:latin typeface="Garamond" charset="0"/>
                <a:ea typeface="Garamond" charset="0"/>
                <a:cs typeface="Garamond" charset="0"/>
              </a:rPr>
              <a:t> </a:t>
            </a:r>
            <a:r>
              <a:rPr lang="en-US" sz="3200" dirty="0" err="1">
                <a:latin typeface="Garamond" charset="0"/>
                <a:ea typeface="Garamond" charset="0"/>
                <a:cs typeface="Garamond" charset="0"/>
              </a:rPr>
              <a:t>Liliʻu</a:t>
            </a:r>
            <a:endParaRPr lang="en-US" sz="3200" dirty="0">
              <a:latin typeface="Garamond" charset="0"/>
              <a:ea typeface="Garamond" charset="0"/>
              <a:cs typeface="Garamond" charset="0"/>
            </a:endParaRPr>
          </a:p>
          <a:p>
            <a:r>
              <a:rPr lang="en-US" sz="3200" dirty="0">
                <a:latin typeface="Garamond" charset="0"/>
                <a:ea typeface="Garamond" charset="0"/>
                <a:cs typeface="Garamond" charset="0"/>
              </a:rPr>
              <a:t>Trauma Informed</a:t>
            </a:r>
          </a:p>
          <a:p>
            <a:r>
              <a:rPr lang="en-US" sz="3200" dirty="0">
                <a:latin typeface="Garamond" charset="0"/>
                <a:ea typeface="Garamond" charset="0"/>
                <a:cs typeface="Garamond" charset="0"/>
              </a:rPr>
              <a:t>Ecosystem Approach</a:t>
            </a:r>
          </a:p>
          <a:p>
            <a:endParaRPr lang="en-US" dirty="0"/>
          </a:p>
        </p:txBody>
      </p:sp>
      <p:sp>
        <p:nvSpPr>
          <p:cNvPr id="5" name="Text Placeholder 4"/>
          <p:cNvSpPr>
            <a:spLocks noGrp="1"/>
          </p:cNvSpPr>
          <p:nvPr>
            <p:ph type="body" sz="quarter" idx="11"/>
          </p:nvPr>
        </p:nvSpPr>
        <p:spPr>
          <a:xfrm>
            <a:off x="1268361" y="1564778"/>
            <a:ext cx="6561208" cy="470499"/>
          </a:xfrm>
        </p:spPr>
        <p:txBody>
          <a:bodyPr/>
          <a:lstStyle/>
          <a:p>
            <a:pPr algn="ctr"/>
            <a:r>
              <a:rPr lang="en-US" b="1" dirty="0" err="1">
                <a:solidFill>
                  <a:schemeClr val="tx1"/>
                </a:solidFill>
                <a:latin typeface="Garamond" charset="0"/>
                <a:ea typeface="Garamond" charset="0"/>
                <a:cs typeface="Garamond" charset="0"/>
              </a:rPr>
              <a:t>Lawe</a:t>
            </a:r>
            <a:r>
              <a:rPr lang="en-US" b="1" dirty="0">
                <a:solidFill>
                  <a:schemeClr val="tx1"/>
                </a:solidFill>
                <a:latin typeface="Garamond" charset="0"/>
                <a:ea typeface="Garamond" charset="0"/>
                <a:cs typeface="Garamond" charset="0"/>
              </a:rPr>
              <a:t> I </a:t>
            </a:r>
            <a:r>
              <a:rPr lang="en-US" b="1" dirty="0" err="1">
                <a:solidFill>
                  <a:schemeClr val="tx1"/>
                </a:solidFill>
                <a:latin typeface="Garamond" charset="0"/>
                <a:ea typeface="Garamond" charset="0"/>
                <a:cs typeface="Garamond" charset="0"/>
              </a:rPr>
              <a:t>ka</a:t>
            </a:r>
            <a:r>
              <a:rPr lang="en-US" b="1" dirty="0">
                <a:solidFill>
                  <a:schemeClr val="tx1"/>
                </a:solidFill>
                <a:latin typeface="Garamond" charset="0"/>
                <a:ea typeface="Garamond" charset="0"/>
                <a:cs typeface="Garamond" charset="0"/>
              </a:rPr>
              <a:t> </a:t>
            </a:r>
            <a:r>
              <a:rPr lang="en-US" b="1" dirty="0" err="1">
                <a:solidFill>
                  <a:schemeClr val="tx1"/>
                </a:solidFill>
                <a:latin typeface="Garamond" charset="0"/>
                <a:ea typeface="Garamond" charset="0"/>
                <a:cs typeface="Garamond" charset="0"/>
              </a:rPr>
              <a:t>maʻalea</a:t>
            </a:r>
            <a:r>
              <a:rPr lang="en-US" b="1" dirty="0">
                <a:solidFill>
                  <a:schemeClr val="tx1"/>
                </a:solidFill>
                <a:latin typeface="Garamond" charset="0"/>
                <a:ea typeface="Garamond" charset="0"/>
                <a:cs typeface="Garamond" charset="0"/>
              </a:rPr>
              <a:t> a </a:t>
            </a:r>
            <a:r>
              <a:rPr lang="en-US" b="1" dirty="0" err="1">
                <a:solidFill>
                  <a:schemeClr val="tx1"/>
                </a:solidFill>
                <a:latin typeface="Garamond" charset="0"/>
                <a:ea typeface="Garamond" charset="0"/>
                <a:cs typeface="Garamond" charset="0"/>
              </a:rPr>
              <a:t>kūʻonoʻono</a:t>
            </a:r>
            <a:r>
              <a:rPr lang="en-US" b="1" dirty="0">
                <a:solidFill>
                  <a:schemeClr val="tx1"/>
                </a:solidFill>
                <a:latin typeface="Garamond" charset="0"/>
                <a:ea typeface="Garamond" charset="0"/>
                <a:cs typeface="Garamond" charset="0"/>
              </a:rPr>
              <a:t>.  </a:t>
            </a:r>
            <a:r>
              <a:rPr lang="en-US" dirty="0">
                <a:solidFill>
                  <a:schemeClr val="tx1"/>
                </a:solidFill>
                <a:latin typeface="Garamond" charset="0"/>
                <a:ea typeface="Garamond" charset="0"/>
                <a:cs typeface="Garamond" charset="0"/>
              </a:rPr>
              <a:t>Take wisdom and make it deep.</a:t>
            </a:r>
          </a:p>
          <a:p>
            <a:pPr algn="ctr"/>
            <a:endParaRPr lang="en-US" dirty="0"/>
          </a:p>
        </p:txBody>
      </p:sp>
      <p:pic>
        <p:nvPicPr>
          <p:cNvPr id="23" name="Picture Placeholder 2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13" b="1813"/>
          <a:stretch>
            <a:fillRect/>
          </a:stretch>
        </p:blipFill>
        <p:spPr>
          <a:xfrm>
            <a:off x="368505" y="2035277"/>
            <a:ext cx="2979738" cy="3716337"/>
          </a:xfrm>
        </p:spPr>
      </p:pic>
    </p:spTree>
    <p:extLst>
      <p:ext uri="{BB962C8B-B14F-4D97-AF65-F5344CB8AC3E}">
        <p14:creationId xmlns:p14="http://schemas.microsoft.com/office/powerpoint/2010/main" val="20861245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8206"/>
            <a:ext cx="7298914" cy="967807"/>
          </a:xfrm>
        </p:spPr>
        <p:txBody>
          <a:bodyPr>
            <a:normAutofit/>
          </a:bodyPr>
          <a:lstStyle/>
          <a:p>
            <a:r>
              <a:rPr lang="en-US" sz="3000" dirty="0" smtClean="0">
                <a:latin typeface="Garamond" charset="0"/>
                <a:ea typeface="Garamond" charset="0"/>
                <a:cs typeface="Garamond" charset="0"/>
              </a:rPr>
              <a:t> </a:t>
            </a:r>
            <a:r>
              <a:rPr lang="en-US" sz="3000" dirty="0" smtClean="0">
                <a:latin typeface="Garamond" charset="0"/>
                <a:ea typeface="Garamond" charset="0"/>
                <a:cs typeface="Garamond" charset="0"/>
              </a:rPr>
              <a:t>Family Strengthening Model</a:t>
            </a:r>
            <a:endParaRPr lang="en-US" sz="3000" dirty="0">
              <a:latin typeface="Garamond" charset="0"/>
              <a:ea typeface="Garamond" charset="0"/>
              <a:cs typeface="Garamond" charset="0"/>
            </a:endParaRPr>
          </a:p>
        </p:txBody>
      </p:sp>
      <p:sp>
        <p:nvSpPr>
          <p:cNvPr id="3" name="Text Placeholder 2"/>
          <p:cNvSpPr>
            <a:spLocks noGrp="1"/>
          </p:cNvSpPr>
          <p:nvPr>
            <p:ph type="body" idx="1"/>
          </p:nvPr>
        </p:nvSpPr>
        <p:spPr>
          <a:xfrm>
            <a:off x="206478" y="1533832"/>
            <a:ext cx="8775290" cy="3436374"/>
          </a:xfrm>
        </p:spPr>
        <p:txBody>
          <a:bodyPr>
            <a:normAutofit/>
          </a:bodyPr>
          <a:lstStyle/>
          <a:p>
            <a:pPr lvl="0" defTabSz="914400">
              <a:lnSpc>
                <a:spcPct val="100000"/>
              </a:lnSpc>
              <a:spcBef>
                <a:spcPts val="0"/>
              </a:spcBef>
              <a:buSzTx/>
              <a:buFont typeface="Arial" charset="0"/>
              <a:buChar char="•"/>
              <a:defRPr/>
            </a:pPr>
            <a:r>
              <a:rPr lang="en-US" sz="2350" dirty="0" smtClean="0">
                <a:solidFill>
                  <a:schemeClr val="tx1"/>
                </a:solidFill>
                <a:latin typeface="Garamond" charset="0"/>
                <a:ea typeface="Garamond" charset="0"/>
                <a:cs typeface="Garamond" charset="0"/>
              </a:rPr>
              <a:t>Research affirm </a:t>
            </a:r>
            <a:r>
              <a:rPr lang="en-US" sz="2350" dirty="0">
                <a:solidFill>
                  <a:schemeClr val="tx1"/>
                </a:solidFill>
                <a:latin typeface="Garamond" charset="0"/>
                <a:ea typeface="Garamond" charset="0"/>
                <a:cs typeface="Garamond" charset="0"/>
              </a:rPr>
              <a:t>family is the most crucial influencer </a:t>
            </a:r>
            <a:r>
              <a:rPr lang="en-US" sz="2350" dirty="0" smtClean="0">
                <a:solidFill>
                  <a:schemeClr val="tx1"/>
                </a:solidFill>
                <a:latin typeface="Garamond" charset="0"/>
                <a:ea typeface="Garamond" charset="0"/>
                <a:cs typeface="Garamond" charset="0"/>
              </a:rPr>
              <a:t>in a </a:t>
            </a:r>
            <a:r>
              <a:rPr lang="en-US" sz="2350" dirty="0" err="1" smtClean="0">
                <a:solidFill>
                  <a:schemeClr val="tx1"/>
                </a:solidFill>
                <a:latin typeface="Garamond" charset="0"/>
                <a:ea typeface="Garamond" charset="0"/>
                <a:cs typeface="Garamond" charset="0"/>
              </a:rPr>
              <a:t>childs</a:t>
            </a:r>
            <a:r>
              <a:rPr lang="en-US" sz="2350" dirty="0" smtClean="0">
                <a:solidFill>
                  <a:schemeClr val="tx1"/>
                </a:solidFill>
                <a:latin typeface="Garamond" charset="0"/>
                <a:ea typeface="Garamond" charset="0"/>
                <a:cs typeface="Garamond" charset="0"/>
              </a:rPr>
              <a:t> </a:t>
            </a:r>
            <a:r>
              <a:rPr lang="en-US" sz="2350" dirty="0" smtClean="0">
                <a:solidFill>
                  <a:schemeClr val="tx1"/>
                </a:solidFill>
                <a:latin typeface="Garamond" charset="0"/>
                <a:ea typeface="Garamond" charset="0"/>
                <a:cs typeface="Garamond" charset="0"/>
              </a:rPr>
              <a:t>life</a:t>
            </a:r>
            <a:endParaRPr lang="en-US" sz="2350" dirty="0">
              <a:solidFill>
                <a:schemeClr val="tx1"/>
              </a:solidFill>
              <a:latin typeface="Garamond" charset="0"/>
              <a:ea typeface="Garamond" charset="0"/>
              <a:cs typeface="Garamond" charset="0"/>
            </a:endParaRPr>
          </a:p>
          <a:p>
            <a:pPr lvl="0" defTabSz="914400">
              <a:lnSpc>
                <a:spcPct val="100000"/>
              </a:lnSpc>
              <a:spcBef>
                <a:spcPts val="0"/>
              </a:spcBef>
              <a:buSzTx/>
              <a:buFont typeface="Arial" charset="0"/>
              <a:buChar char="•"/>
              <a:defRPr/>
            </a:pPr>
            <a:r>
              <a:rPr lang="en-US" sz="2350" dirty="0">
                <a:solidFill>
                  <a:schemeClr val="tx1"/>
                </a:solidFill>
                <a:latin typeface="Garamond" charset="0"/>
                <a:ea typeface="Garamond" charset="0"/>
                <a:cs typeface="Garamond" charset="0"/>
              </a:rPr>
              <a:t>Our work is most effective when working in the context of the </a:t>
            </a:r>
            <a:r>
              <a:rPr lang="en-US" sz="2350" dirty="0" smtClean="0">
                <a:solidFill>
                  <a:schemeClr val="tx1"/>
                </a:solidFill>
                <a:latin typeface="Garamond" charset="0"/>
                <a:ea typeface="Garamond" charset="0"/>
                <a:cs typeface="Garamond" charset="0"/>
              </a:rPr>
              <a:t>family</a:t>
            </a:r>
            <a:endParaRPr lang="en-US" sz="2200" dirty="0">
              <a:solidFill>
                <a:schemeClr val="tx1"/>
              </a:solidFill>
              <a:latin typeface="Garamond" charset="0"/>
              <a:ea typeface="Garamond" charset="0"/>
              <a:cs typeface="Garamond" charset="0"/>
            </a:endParaRPr>
          </a:p>
          <a:p>
            <a:pPr defTabSz="914400">
              <a:lnSpc>
                <a:spcPct val="100000"/>
              </a:lnSpc>
              <a:spcBef>
                <a:spcPts val="0"/>
              </a:spcBef>
              <a:buSzTx/>
              <a:buFont typeface="Arial" charset="0"/>
              <a:buChar char="•"/>
            </a:pPr>
            <a:r>
              <a:rPr lang="en-US" sz="2350" dirty="0">
                <a:solidFill>
                  <a:schemeClr val="tx1"/>
                </a:solidFill>
                <a:latin typeface="Garamond" charset="0"/>
                <a:ea typeface="Garamond" charset="0"/>
                <a:cs typeface="Garamond" charset="0"/>
              </a:rPr>
              <a:t>Most effective to help individuals in families gain skills:</a:t>
            </a:r>
          </a:p>
          <a:p>
            <a:pPr lvl="1" defTabSz="914400">
              <a:lnSpc>
                <a:spcPct val="100000"/>
              </a:lnSpc>
              <a:spcBef>
                <a:spcPts val="0"/>
              </a:spcBef>
              <a:buSzTx/>
              <a:buFont typeface="Arial" charset="0"/>
              <a:buChar char="•"/>
            </a:pPr>
            <a:r>
              <a:rPr lang="en-US" sz="2000" i="0" dirty="0">
                <a:solidFill>
                  <a:schemeClr val="tx1"/>
                </a:solidFill>
                <a:latin typeface="Garamond" charset="0"/>
                <a:ea typeface="Garamond" charset="0"/>
                <a:cs typeface="Garamond" charset="0"/>
              </a:rPr>
              <a:t>Interact positively with other members &amp; collectively grow in their own identities</a:t>
            </a:r>
          </a:p>
          <a:p>
            <a:pPr lvl="1" defTabSz="914400">
              <a:lnSpc>
                <a:spcPct val="100000"/>
              </a:lnSpc>
              <a:spcBef>
                <a:spcPts val="0"/>
              </a:spcBef>
              <a:buSzTx/>
              <a:buFont typeface="Arial" charset="0"/>
              <a:buChar char="•"/>
            </a:pPr>
            <a:r>
              <a:rPr lang="en-US" sz="2000" i="0" dirty="0">
                <a:solidFill>
                  <a:schemeClr val="tx1"/>
                </a:solidFill>
                <a:latin typeface="Garamond" charset="0"/>
                <a:ea typeface="Garamond" charset="0"/>
                <a:cs typeface="Garamond" charset="0"/>
              </a:rPr>
              <a:t>Families need opportunities to interact with each other in positive ways and “practice” their </a:t>
            </a:r>
            <a:r>
              <a:rPr lang="en-US" sz="2000" i="0" dirty="0" smtClean="0">
                <a:solidFill>
                  <a:schemeClr val="tx1"/>
                </a:solidFill>
                <a:latin typeface="Garamond" charset="0"/>
                <a:ea typeface="Garamond" charset="0"/>
                <a:cs typeface="Garamond" charset="0"/>
              </a:rPr>
              <a:t>skills</a:t>
            </a:r>
            <a:endParaRPr lang="en-US" sz="1600" i="0" dirty="0">
              <a:solidFill>
                <a:schemeClr val="tx1"/>
              </a:solidFill>
              <a:latin typeface="Garamond" charset="0"/>
              <a:ea typeface="Garamond" charset="0"/>
              <a:cs typeface="Garamond" charset="0"/>
            </a:endParaRPr>
          </a:p>
          <a:p>
            <a:pPr defTabSz="914400">
              <a:lnSpc>
                <a:spcPct val="100000"/>
              </a:lnSpc>
              <a:spcBef>
                <a:spcPts val="0"/>
              </a:spcBef>
              <a:buSzTx/>
              <a:buFont typeface="Arial" charset="0"/>
              <a:buChar char="•"/>
            </a:pPr>
            <a:r>
              <a:rPr lang="en-US" sz="2350" dirty="0">
                <a:solidFill>
                  <a:schemeClr val="tx1"/>
                </a:solidFill>
                <a:latin typeface="Garamond" charset="0"/>
                <a:ea typeface="Garamond" charset="0"/>
                <a:cs typeface="Garamond" charset="0"/>
              </a:rPr>
              <a:t>Family cohesion is a matter of constantly:</a:t>
            </a:r>
          </a:p>
          <a:p>
            <a:pPr lvl="1" defTabSz="914400">
              <a:lnSpc>
                <a:spcPct val="100000"/>
              </a:lnSpc>
              <a:spcBef>
                <a:spcPts val="0"/>
              </a:spcBef>
              <a:buSzTx/>
              <a:buFont typeface="Arial" charset="0"/>
              <a:buChar char="•"/>
            </a:pPr>
            <a:r>
              <a:rPr lang="en-US" sz="2000" i="0" dirty="0" smtClean="0">
                <a:solidFill>
                  <a:schemeClr val="tx1"/>
                </a:solidFill>
                <a:latin typeface="Garamond" charset="0"/>
                <a:ea typeface="Garamond" charset="0"/>
                <a:cs typeface="Garamond" charset="0"/>
              </a:rPr>
              <a:t>Refining </a:t>
            </a:r>
            <a:r>
              <a:rPr lang="en-US" sz="2000" i="0" dirty="0">
                <a:solidFill>
                  <a:schemeClr val="tx1"/>
                </a:solidFill>
                <a:latin typeface="Garamond" charset="0"/>
                <a:ea typeface="Garamond" charset="0"/>
                <a:cs typeface="Garamond" charset="0"/>
              </a:rPr>
              <a:t>individual skills</a:t>
            </a:r>
          </a:p>
          <a:p>
            <a:pPr lvl="1" defTabSz="914400">
              <a:lnSpc>
                <a:spcPct val="100000"/>
              </a:lnSpc>
              <a:spcBef>
                <a:spcPts val="0"/>
              </a:spcBef>
              <a:buSzTx/>
              <a:buFont typeface="Arial" charset="0"/>
              <a:buChar char="•"/>
            </a:pPr>
            <a:r>
              <a:rPr lang="en-US" sz="2000" i="0" dirty="0">
                <a:solidFill>
                  <a:schemeClr val="tx1"/>
                </a:solidFill>
                <a:latin typeface="Garamond" charset="0"/>
                <a:ea typeface="Garamond" charset="0"/>
                <a:cs typeface="Garamond" charset="0"/>
              </a:rPr>
              <a:t>Practicing skills with each other</a:t>
            </a:r>
          </a:p>
          <a:p>
            <a:pPr lvl="1" defTabSz="914400">
              <a:lnSpc>
                <a:spcPct val="100000"/>
              </a:lnSpc>
              <a:spcBef>
                <a:spcPts val="0"/>
              </a:spcBef>
              <a:buSzTx/>
              <a:buFont typeface="Arial" charset="0"/>
              <a:buChar char="•"/>
            </a:pPr>
            <a:r>
              <a:rPr lang="en-US" sz="2000" i="0" dirty="0">
                <a:solidFill>
                  <a:schemeClr val="tx1"/>
                </a:solidFill>
                <a:latin typeface="Garamond" charset="0"/>
                <a:ea typeface="Garamond" charset="0"/>
                <a:cs typeface="Garamond" charset="0"/>
              </a:rPr>
              <a:t>Finding opportunities to be successful together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90" r="19721" b="2966"/>
          <a:stretch/>
        </p:blipFill>
        <p:spPr>
          <a:xfrm rot="5400000">
            <a:off x="5405282" y="3487995"/>
            <a:ext cx="3392131" cy="2964427"/>
          </a:xfrm>
          <a:prstGeom prst="rect">
            <a:avLst/>
          </a:prstGeom>
        </p:spPr>
      </p:pic>
    </p:spTree>
    <p:extLst>
      <p:ext uri="{BB962C8B-B14F-4D97-AF65-F5344CB8AC3E}">
        <p14:creationId xmlns:p14="http://schemas.microsoft.com/office/powerpoint/2010/main" val="76596696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3961"/>
            <a:ext cx="7200919" cy="828212"/>
          </a:xfrm>
        </p:spPr>
        <p:txBody>
          <a:bodyPr>
            <a:normAutofit/>
          </a:bodyPr>
          <a:lstStyle/>
          <a:p>
            <a:r>
              <a:rPr lang="en-US" dirty="0" smtClean="0">
                <a:latin typeface="Garamond" charset="0"/>
                <a:ea typeface="Garamond" charset="0"/>
                <a:cs typeface="Garamond" charset="0"/>
              </a:rPr>
              <a:t>Cultural Practices: Promote Wellbeing</a:t>
            </a:r>
            <a:endParaRPr lang="en-US" dirty="0">
              <a:latin typeface="Garamond" charset="0"/>
              <a:ea typeface="Garamond" charset="0"/>
              <a:cs typeface="Garamond" charset="0"/>
            </a:endParaRPr>
          </a:p>
        </p:txBody>
      </p:sp>
      <p:sp>
        <p:nvSpPr>
          <p:cNvPr id="4" name="Text Placeholder 3"/>
          <p:cNvSpPr>
            <a:spLocks noGrp="1"/>
          </p:cNvSpPr>
          <p:nvPr>
            <p:ph type="body" sz="half" idx="1"/>
          </p:nvPr>
        </p:nvSpPr>
        <p:spPr>
          <a:xfrm>
            <a:off x="2271252" y="1803908"/>
            <a:ext cx="6563032" cy="2782841"/>
          </a:xfrm>
        </p:spPr>
        <p:txBody>
          <a:bodyPr>
            <a:noAutofit/>
          </a:bodyPr>
          <a:lstStyle/>
          <a:p>
            <a:r>
              <a:rPr lang="en-US" sz="2800" dirty="0" smtClean="0">
                <a:solidFill>
                  <a:schemeClr val="tx1"/>
                </a:solidFill>
                <a:latin typeface="Garamond" charset="0"/>
                <a:ea typeface="Garamond" charset="0"/>
                <a:cs typeface="Garamond" charset="0"/>
              </a:rPr>
              <a:t>Setting to right; to make right; to correct; to restore and maintain good relationships among family, and family and supernatural powers.  The specific family conference in which relationships were ”set right” through prayer, discussion, confession, repentance and mutual restitution and forgiveness.</a:t>
            </a:r>
          </a:p>
        </p:txBody>
      </p:sp>
      <p:sp>
        <p:nvSpPr>
          <p:cNvPr id="5" name="Text Placeholder 4"/>
          <p:cNvSpPr>
            <a:spLocks noGrp="1"/>
          </p:cNvSpPr>
          <p:nvPr>
            <p:ph type="body" sz="quarter" idx="11"/>
          </p:nvPr>
        </p:nvSpPr>
        <p:spPr>
          <a:xfrm>
            <a:off x="3200399" y="1182173"/>
            <a:ext cx="3583859" cy="808859"/>
          </a:xfrm>
        </p:spPr>
        <p:txBody>
          <a:bodyPr/>
          <a:lstStyle/>
          <a:p>
            <a:pPr algn="ctr"/>
            <a:r>
              <a:rPr lang="en-US" sz="3600" i="0" dirty="0" err="1" smtClean="0">
                <a:solidFill>
                  <a:schemeClr val="tx1"/>
                </a:solidFill>
                <a:latin typeface="Garamond" charset="0"/>
                <a:ea typeface="Garamond" charset="0"/>
                <a:cs typeface="Garamond" charset="0"/>
              </a:rPr>
              <a:t>Hoʻoponopono</a:t>
            </a:r>
            <a:endParaRPr lang="en-US" sz="3600" i="0" dirty="0">
              <a:solidFill>
                <a:schemeClr val="tx1"/>
              </a:solidFill>
              <a:latin typeface="Garamond" charset="0"/>
              <a:ea typeface="Garamond" charset="0"/>
              <a:cs typeface="Garamond" charset="0"/>
            </a:endParaRPr>
          </a:p>
        </p:txBody>
      </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987" b="10987"/>
          <a:stretch>
            <a:fillRect/>
          </a:stretch>
        </p:blipFill>
        <p:spPr>
          <a:xfrm>
            <a:off x="116202" y="1515241"/>
            <a:ext cx="1955556" cy="2608006"/>
          </a:xfrm>
        </p:spPr>
      </p:pic>
      <p:sp>
        <p:nvSpPr>
          <p:cNvPr id="3" name="TextBox 2"/>
          <p:cNvSpPr txBox="1"/>
          <p:nvPr/>
        </p:nvSpPr>
        <p:spPr>
          <a:xfrm>
            <a:off x="628650" y="4748981"/>
            <a:ext cx="8205634"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dirty="0">
                <a:latin typeface="Garamond" charset="0"/>
                <a:ea typeface="Garamond" charset="0"/>
                <a:cs typeface="Garamond" charset="0"/>
              </a:rPr>
              <a:t>Culturally Relevant</a:t>
            </a:r>
          </a:p>
          <a:p>
            <a:pPr algn="ctr"/>
            <a:r>
              <a:rPr lang="en-US" sz="2000" dirty="0">
                <a:latin typeface="Garamond" charset="0"/>
                <a:ea typeface="Garamond" charset="0"/>
                <a:cs typeface="Garamond" charset="0"/>
              </a:rPr>
              <a:t>Efficient &amp; Effective Practice to nurture lokahi (harmony)</a:t>
            </a:r>
          </a:p>
          <a:p>
            <a:pPr algn="ctr"/>
            <a:r>
              <a:rPr lang="en-US" sz="2000" dirty="0">
                <a:latin typeface="Garamond" charset="0"/>
                <a:ea typeface="Garamond" charset="0"/>
                <a:cs typeface="Garamond" charset="0"/>
              </a:rPr>
              <a:t>Facilitates resolve amongst &amp; conflict resolution</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6069111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Garamond" charset="0"/>
                <a:ea typeface="Garamond" charset="0"/>
                <a:cs typeface="Garamond" charset="0"/>
              </a:rPr>
              <a:t>Hoʻopono</a:t>
            </a:r>
            <a:r>
              <a:rPr lang="en-US" dirty="0" smtClean="0">
                <a:latin typeface="Garamond" charset="0"/>
                <a:ea typeface="Garamond" charset="0"/>
                <a:cs typeface="Garamond" charset="0"/>
              </a:rPr>
              <a:t>: </a:t>
            </a:r>
            <a:r>
              <a:rPr lang="en-US" sz="1800" dirty="0" err="1" smtClean="0">
                <a:latin typeface="Garamond" charset="0"/>
                <a:ea typeface="Garamond" charset="0"/>
                <a:cs typeface="Garamond" charset="0"/>
              </a:rPr>
              <a:t>Kaʻaiʻai</a:t>
            </a:r>
            <a:r>
              <a:rPr lang="en-US" sz="1800" dirty="0" smtClean="0">
                <a:latin typeface="Garamond" charset="0"/>
                <a:ea typeface="Garamond" charset="0"/>
                <a:cs typeface="Garamond" charset="0"/>
              </a:rPr>
              <a:t> Paglinawan &amp; </a:t>
            </a:r>
            <a:r>
              <a:rPr lang="en-US" sz="1800" dirty="0" err="1" smtClean="0">
                <a:latin typeface="Garamond" charset="0"/>
                <a:ea typeface="Garamond" charset="0"/>
                <a:cs typeface="Garamond" charset="0"/>
              </a:rPr>
              <a:t>Matuʻu</a:t>
            </a:r>
            <a:r>
              <a:rPr lang="en-US" sz="1800" dirty="0" smtClean="0">
                <a:latin typeface="Garamond" charset="0"/>
                <a:ea typeface="Garamond" charset="0"/>
                <a:cs typeface="Garamond" charset="0"/>
              </a:rPr>
              <a:t> </a:t>
            </a:r>
            <a:r>
              <a:rPr lang="en-US" sz="1800" dirty="0" err="1" smtClean="0">
                <a:latin typeface="Garamond" charset="0"/>
                <a:ea typeface="Garamond" charset="0"/>
                <a:cs typeface="Garamond" charset="0"/>
              </a:rPr>
              <a:t>Pulotu</a:t>
            </a:r>
            <a:r>
              <a:rPr lang="en-US" sz="1800" dirty="0" smtClean="0">
                <a:latin typeface="Garamond" charset="0"/>
                <a:ea typeface="Garamond" charset="0"/>
                <a:cs typeface="Garamond" charset="0"/>
              </a:rPr>
              <a:t> </a:t>
            </a:r>
            <a:endParaRPr lang="en-US" sz="1800" dirty="0">
              <a:latin typeface="Garamond" charset="0"/>
              <a:ea typeface="Garamond" charset="0"/>
              <a:cs typeface="Garamond" charset="0"/>
            </a:endParaRPr>
          </a:p>
        </p:txBody>
      </p:sp>
      <p:sp>
        <p:nvSpPr>
          <p:cNvPr id="3" name="Text Placeholder 2"/>
          <p:cNvSpPr>
            <a:spLocks noGrp="1"/>
          </p:cNvSpPr>
          <p:nvPr>
            <p:ph type="body" idx="1"/>
          </p:nvPr>
        </p:nvSpPr>
        <p:spPr>
          <a:xfrm>
            <a:off x="628650" y="1710814"/>
            <a:ext cx="8220382" cy="4498258"/>
          </a:xfrm>
        </p:spPr>
        <p:txBody>
          <a:bodyPr>
            <a:noAutofit/>
          </a:bodyPr>
          <a:lstStyle/>
          <a:p>
            <a:r>
              <a:rPr lang="en-US" sz="3200" dirty="0" err="1" smtClean="0">
                <a:latin typeface="Garamond" charset="0"/>
                <a:ea typeface="Garamond" charset="0"/>
                <a:cs typeface="Garamond" charset="0"/>
              </a:rPr>
              <a:t>Hoʻopono</a:t>
            </a:r>
            <a:r>
              <a:rPr lang="en-US" sz="3200" dirty="0" smtClean="0">
                <a:latin typeface="Garamond" charset="0"/>
                <a:ea typeface="Garamond" charset="0"/>
                <a:cs typeface="Garamond" charset="0"/>
              </a:rPr>
              <a:t> empowers </a:t>
            </a:r>
            <a:r>
              <a:rPr lang="en-US" sz="3200" dirty="0">
                <a:latin typeface="Garamond" charset="0"/>
                <a:ea typeface="Garamond" charset="0"/>
                <a:cs typeface="Garamond" charset="0"/>
              </a:rPr>
              <a:t>families to solve issues and maintain harmony within the family by </a:t>
            </a:r>
            <a:r>
              <a:rPr lang="en-US" sz="3200" dirty="0" smtClean="0">
                <a:latin typeface="Garamond" charset="0"/>
                <a:ea typeface="Garamond" charset="0"/>
                <a:cs typeface="Garamond" charset="0"/>
              </a:rPr>
              <a:t>using </a:t>
            </a:r>
            <a:r>
              <a:rPr lang="en-US" sz="3200" dirty="0">
                <a:latin typeface="Garamond" charset="0"/>
                <a:ea typeface="Garamond" charset="0"/>
                <a:cs typeface="Garamond" charset="0"/>
              </a:rPr>
              <a:t>an adapted, traditional practice for modern times. </a:t>
            </a:r>
            <a:endParaRPr lang="en-US" sz="3200" dirty="0" smtClean="0">
              <a:latin typeface="Garamond" charset="0"/>
              <a:ea typeface="Garamond" charset="0"/>
              <a:cs typeface="Garamond" charset="0"/>
            </a:endParaRPr>
          </a:p>
          <a:p>
            <a:endParaRPr lang="en-US" sz="3200" dirty="0" smtClean="0">
              <a:latin typeface="Garamond" charset="0"/>
              <a:ea typeface="Garamond" charset="0"/>
              <a:cs typeface="Garamond" charset="0"/>
            </a:endParaRPr>
          </a:p>
          <a:p>
            <a:r>
              <a:rPr lang="en-US" sz="3200" dirty="0">
                <a:latin typeface="Garamond" charset="0"/>
                <a:ea typeface="Garamond" charset="0"/>
                <a:cs typeface="Garamond" charset="0"/>
              </a:rPr>
              <a:t>O</a:t>
            </a:r>
            <a:r>
              <a:rPr lang="en-US" sz="3200" dirty="0" smtClean="0">
                <a:latin typeface="Garamond" charset="0"/>
                <a:ea typeface="Garamond" charset="0"/>
                <a:cs typeface="Garamond" charset="0"/>
              </a:rPr>
              <a:t>utcomes are focused </a:t>
            </a:r>
            <a:r>
              <a:rPr lang="en-US" sz="3200" dirty="0">
                <a:latin typeface="Garamond" charset="0"/>
                <a:ea typeface="Garamond" charset="0"/>
                <a:cs typeface="Garamond" charset="0"/>
              </a:rPr>
              <a:t>on developing healthy communication, increasing positive coping skills while decreasing negative coping skills, identifying strengths individually and as </a:t>
            </a:r>
            <a:r>
              <a:rPr lang="en-US" sz="3200" dirty="0" smtClean="0">
                <a:latin typeface="Garamond" charset="0"/>
                <a:ea typeface="Garamond" charset="0"/>
                <a:cs typeface="Garamond" charset="0"/>
              </a:rPr>
              <a:t>ʻohana, </a:t>
            </a:r>
            <a:r>
              <a:rPr lang="en-US" sz="3200" dirty="0">
                <a:latin typeface="Garamond" charset="0"/>
                <a:ea typeface="Garamond" charset="0"/>
                <a:cs typeface="Garamond" charset="0"/>
              </a:rPr>
              <a:t>and learning a Hawaiian/spiritual practice </a:t>
            </a:r>
          </a:p>
        </p:txBody>
      </p:sp>
    </p:spTree>
    <p:extLst>
      <p:ext uri="{BB962C8B-B14F-4D97-AF65-F5344CB8AC3E}">
        <p14:creationId xmlns:p14="http://schemas.microsoft.com/office/powerpoint/2010/main" val="188168089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2955"/>
            <a:ext cx="7200919" cy="884903"/>
          </a:xfrm>
        </p:spPr>
        <p:txBody>
          <a:bodyPr/>
          <a:lstStyle/>
          <a:p>
            <a:r>
              <a:rPr lang="en-US" dirty="0" err="1" smtClean="0">
                <a:latin typeface="Garamond" charset="0"/>
                <a:ea typeface="Garamond" charset="0"/>
                <a:cs typeface="Garamond" charset="0"/>
              </a:rPr>
              <a:t>Hoʻopono</a:t>
            </a:r>
            <a:r>
              <a:rPr lang="en-US" dirty="0" smtClean="0">
                <a:latin typeface="Garamond" charset="0"/>
                <a:ea typeface="Garamond" charset="0"/>
                <a:cs typeface="Garamond" charset="0"/>
              </a:rPr>
              <a:t> = Family Strengthening</a:t>
            </a:r>
            <a:endParaRPr lang="en-US" dirty="0">
              <a:latin typeface="Garamond" charset="0"/>
              <a:ea typeface="Garamond" charset="0"/>
              <a:cs typeface="Garamond" charset="0"/>
            </a:endParaRPr>
          </a:p>
        </p:txBody>
      </p:sp>
      <p:pic>
        <p:nvPicPr>
          <p:cNvPr id="6"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80" t="3723" r="9300" b="7989"/>
          <a:stretch/>
        </p:blipFill>
        <p:spPr>
          <a:xfrm>
            <a:off x="412956" y="2174155"/>
            <a:ext cx="3960440" cy="2855046"/>
          </a:xfrm>
        </p:spPr>
      </p:pic>
      <p:sp>
        <p:nvSpPr>
          <p:cNvPr id="4" name="Text Placeholder 3"/>
          <p:cNvSpPr>
            <a:spLocks noGrp="1"/>
          </p:cNvSpPr>
          <p:nvPr>
            <p:ph type="body" sz="half" idx="1"/>
          </p:nvPr>
        </p:nvSpPr>
        <p:spPr>
          <a:xfrm>
            <a:off x="4542503" y="1755058"/>
            <a:ext cx="4395020" cy="4689987"/>
          </a:xfrm>
        </p:spPr>
        <p:txBody>
          <a:bodyPr>
            <a:normAutofit/>
          </a:bodyPr>
          <a:lstStyle/>
          <a:p>
            <a:r>
              <a:rPr lang="en-US" sz="2000" dirty="0" smtClean="0">
                <a:solidFill>
                  <a:schemeClr val="tx1"/>
                </a:solidFill>
                <a:latin typeface="Garamond" charset="0"/>
                <a:ea typeface="Garamond" charset="0"/>
                <a:cs typeface="Garamond" charset="0"/>
              </a:rPr>
              <a:t>Consonant </a:t>
            </a:r>
            <a:r>
              <a:rPr lang="en-US" sz="2000" dirty="0">
                <a:solidFill>
                  <a:schemeClr val="tx1"/>
                </a:solidFill>
                <a:latin typeface="Garamond" charset="0"/>
                <a:ea typeface="Garamond" charset="0"/>
                <a:cs typeface="Garamond" charset="0"/>
              </a:rPr>
              <a:t>with family strengthening &amp; culturally competency literature</a:t>
            </a:r>
          </a:p>
          <a:p>
            <a:pPr lvl="1"/>
            <a:r>
              <a:rPr lang="en-US" sz="2000" i="0" dirty="0">
                <a:solidFill>
                  <a:schemeClr val="tx1"/>
                </a:solidFill>
                <a:latin typeface="Garamond" charset="0"/>
                <a:ea typeface="Garamond" charset="0"/>
                <a:cs typeface="Garamond" charset="0"/>
              </a:rPr>
              <a:t>G</a:t>
            </a:r>
            <a:r>
              <a:rPr lang="en-US" sz="2000" i="0" dirty="0" smtClean="0">
                <a:solidFill>
                  <a:schemeClr val="tx1"/>
                </a:solidFill>
                <a:latin typeface="Garamond" charset="0"/>
                <a:ea typeface="Garamond" charset="0"/>
                <a:cs typeface="Garamond" charset="0"/>
              </a:rPr>
              <a:t>rounded </a:t>
            </a:r>
            <a:r>
              <a:rPr lang="en-US" sz="2000" i="0" dirty="0">
                <a:solidFill>
                  <a:schemeClr val="tx1"/>
                </a:solidFill>
                <a:latin typeface="Garamond" charset="0"/>
                <a:ea typeface="Garamond" charset="0"/>
                <a:cs typeface="Garamond" charset="0"/>
              </a:rPr>
              <a:t>in Native Hawaiian values</a:t>
            </a:r>
          </a:p>
          <a:p>
            <a:pPr lvl="1"/>
            <a:r>
              <a:rPr lang="en-US" sz="2000" i="0" dirty="0">
                <a:solidFill>
                  <a:schemeClr val="tx1"/>
                </a:solidFill>
                <a:latin typeface="Garamond" charset="0"/>
                <a:ea typeface="Garamond" charset="0"/>
                <a:cs typeface="Garamond" charset="0"/>
              </a:rPr>
              <a:t>Tailored &amp; attentive to individual family needs</a:t>
            </a:r>
          </a:p>
          <a:p>
            <a:pPr lvl="1"/>
            <a:r>
              <a:rPr lang="en-US" sz="2000" i="0" dirty="0">
                <a:solidFill>
                  <a:schemeClr val="tx1"/>
                </a:solidFill>
                <a:latin typeface="Garamond" charset="0"/>
                <a:ea typeface="Garamond" charset="0"/>
                <a:cs typeface="Garamond" charset="0"/>
              </a:rPr>
              <a:t>Intentional &amp; immersive experiences (ma </a:t>
            </a:r>
            <a:r>
              <a:rPr lang="en-US" sz="2000" i="0" dirty="0" err="1">
                <a:solidFill>
                  <a:schemeClr val="tx1"/>
                </a:solidFill>
                <a:latin typeface="Garamond" charset="0"/>
                <a:ea typeface="Garamond" charset="0"/>
                <a:cs typeface="Garamond" charset="0"/>
              </a:rPr>
              <a:t>ka</a:t>
            </a:r>
            <a:r>
              <a:rPr lang="en-US" sz="2000" i="0" dirty="0">
                <a:solidFill>
                  <a:schemeClr val="tx1"/>
                </a:solidFill>
                <a:latin typeface="Garamond" charset="0"/>
                <a:ea typeface="Garamond" charset="0"/>
                <a:cs typeface="Garamond" charset="0"/>
              </a:rPr>
              <a:t> </a:t>
            </a:r>
            <a:r>
              <a:rPr lang="en-US" sz="2000" i="0" dirty="0" err="1">
                <a:solidFill>
                  <a:schemeClr val="tx1"/>
                </a:solidFill>
                <a:latin typeface="Garamond" charset="0"/>
                <a:ea typeface="Garamond" charset="0"/>
                <a:cs typeface="Garamond" charset="0"/>
              </a:rPr>
              <a:t>hana</a:t>
            </a:r>
            <a:r>
              <a:rPr lang="en-US" sz="2000" i="0" dirty="0">
                <a:solidFill>
                  <a:schemeClr val="tx1"/>
                </a:solidFill>
                <a:latin typeface="Garamond" charset="0"/>
                <a:ea typeface="Garamond" charset="0"/>
                <a:cs typeface="Garamond" charset="0"/>
              </a:rPr>
              <a:t> </a:t>
            </a:r>
            <a:r>
              <a:rPr lang="en-US" sz="2000" i="0" dirty="0" err="1">
                <a:solidFill>
                  <a:schemeClr val="tx1"/>
                </a:solidFill>
                <a:latin typeface="Garamond" charset="0"/>
                <a:ea typeface="Garamond" charset="0"/>
                <a:cs typeface="Garamond" charset="0"/>
              </a:rPr>
              <a:t>ka</a:t>
            </a:r>
            <a:r>
              <a:rPr lang="en-US" sz="2000" i="0" dirty="0">
                <a:solidFill>
                  <a:schemeClr val="tx1"/>
                </a:solidFill>
                <a:latin typeface="Garamond" charset="0"/>
                <a:ea typeface="Garamond" charset="0"/>
                <a:cs typeface="Garamond" charset="0"/>
              </a:rPr>
              <a:t> </a:t>
            </a:r>
            <a:r>
              <a:rPr lang="en-US" sz="2000" i="0" dirty="0" err="1">
                <a:solidFill>
                  <a:schemeClr val="tx1"/>
                </a:solidFill>
                <a:latin typeface="Garamond" charset="0"/>
                <a:ea typeface="Garamond" charset="0"/>
                <a:cs typeface="Garamond" charset="0"/>
              </a:rPr>
              <a:t>ʻike</a:t>
            </a:r>
            <a:r>
              <a:rPr lang="en-US" sz="2000" i="0" dirty="0">
                <a:solidFill>
                  <a:schemeClr val="tx1"/>
                </a:solidFill>
                <a:latin typeface="Garamond" charset="0"/>
                <a:ea typeface="Garamond" charset="0"/>
                <a:cs typeface="Garamond" charset="0"/>
              </a:rPr>
              <a:t>)</a:t>
            </a:r>
          </a:p>
          <a:p>
            <a:pPr lvl="1"/>
            <a:r>
              <a:rPr lang="en-US" sz="2000" i="0" dirty="0" smtClean="0">
                <a:solidFill>
                  <a:schemeClr val="tx1"/>
                </a:solidFill>
                <a:latin typeface="Garamond" charset="0"/>
                <a:ea typeface="Garamond" charset="0"/>
                <a:cs typeface="Garamond" charset="0"/>
              </a:rPr>
              <a:t>Empower </a:t>
            </a:r>
            <a:r>
              <a:rPr lang="en-US" sz="2000" i="0" dirty="0">
                <a:solidFill>
                  <a:schemeClr val="tx1"/>
                </a:solidFill>
                <a:latin typeface="Garamond" charset="0"/>
                <a:ea typeface="Garamond" charset="0"/>
                <a:cs typeface="Garamond" charset="0"/>
              </a:rPr>
              <a:t>Families: Restoring &amp; Reconnecting families to Hawaiian cultural values &amp; </a:t>
            </a:r>
            <a:r>
              <a:rPr lang="en-US" sz="2000" i="0" dirty="0" smtClean="0">
                <a:solidFill>
                  <a:schemeClr val="tx1"/>
                </a:solidFill>
                <a:latin typeface="Garamond" charset="0"/>
                <a:ea typeface="Garamond" charset="0"/>
                <a:cs typeface="Garamond" charset="0"/>
              </a:rPr>
              <a:t>practices</a:t>
            </a:r>
          </a:p>
          <a:p>
            <a:pPr lvl="1"/>
            <a:r>
              <a:rPr lang="en-US" sz="2000" i="0" dirty="0" err="1" smtClean="0">
                <a:solidFill>
                  <a:schemeClr val="tx1"/>
                </a:solidFill>
                <a:latin typeface="Garamond" charset="0"/>
                <a:ea typeface="Garamond" charset="0"/>
                <a:cs typeface="Garamond" charset="0"/>
              </a:rPr>
              <a:t>ʻOhana</a:t>
            </a:r>
            <a:r>
              <a:rPr lang="en-US" sz="2000" i="0" dirty="0" smtClean="0">
                <a:solidFill>
                  <a:schemeClr val="tx1"/>
                </a:solidFill>
                <a:latin typeface="Garamond" charset="0"/>
                <a:ea typeface="Garamond" charset="0"/>
                <a:cs typeface="Garamond" charset="0"/>
              </a:rPr>
              <a:t> Sustainable</a:t>
            </a:r>
          </a:p>
          <a:p>
            <a:pPr lvl="1"/>
            <a:r>
              <a:rPr lang="en-US" sz="2000" i="0" dirty="0" smtClean="0">
                <a:solidFill>
                  <a:schemeClr val="tx1"/>
                </a:solidFill>
                <a:latin typeface="Garamond" charset="0"/>
                <a:ea typeface="Garamond" charset="0"/>
                <a:cs typeface="Garamond" charset="0"/>
              </a:rPr>
              <a:t>Cohort (</a:t>
            </a:r>
            <a:r>
              <a:rPr lang="en-US" sz="2000" i="0" dirty="0" err="1" smtClean="0">
                <a:solidFill>
                  <a:schemeClr val="tx1"/>
                </a:solidFill>
                <a:latin typeface="Garamond" charset="0"/>
                <a:ea typeface="Garamond" charset="0"/>
                <a:cs typeface="Garamond" charset="0"/>
              </a:rPr>
              <a:t>pilina</a:t>
            </a:r>
            <a:r>
              <a:rPr lang="en-US" sz="2000" i="0" dirty="0" smtClean="0">
                <a:solidFill>
                  <a:schemeClr val="tx1"/>
                </a:solidFill>
                <a:latin typeface="Garamond" charset="0"/>
                <a:ea typeface="Garamond" charset="0"/>
                <a:cs typeface="Garamond" charset="0"/>
              </a:rPr>
              <a:t>, ʻohana support &amp; collective sense of belonging)</a:t>
            </a:r>
          </a:p>
          <a:p>
            <a:pPr lvl="1"/>
            <a:endParaRPr lang="en-US" sz="2000" i="0" dirty="0">
              <a:solidFill>
                <a:schemeClr val="tx1"/>
              </a:solidFill>
              <a:latin typeface="Garamond" charset="0"/>
              <a:ea typeface="Garamond" charset="0"/>
              <a:cs typeface="Garamond" charset="0"/>
            </a:endParaRPr>
          </a:p>
          <a:p>
            <a:pPr lvl="1"/>
            <a:endParaRPr lang="en-US" sz="2000" i="0" dirty="0">
              <a:solidFill>
                <a:schemeClr val="tx1"/>
              </a:solidFill>
              <a:latin typeface="Garamond" charset="0"/>
              <a:ea typeface="Garamond" charset="0"/>
              <a:cs typeface="Garamond" charset="0"/>
            </a:endParaRPr>
          </a:p>
          <a:p>
            <a:endParaRPr lang="en-US" dirty="0"/>
          </a:p>
        </p:txBody>
      </p:sp>
    </p:spTree>
    <p:extLst>
      <p:ext uri="{BB962C8B-B14F-4D97-AF65-F5344CB8AC3E}">
        <p14:creationId xmlns:p14="http://schemas.microsoft.com/office/powerpoint/2010/main" val="135208981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0F6A9B54939C41B0D57F37E4B71A69" ma:contentTypeVersion="4" ma:contentTypeDescription="Create a new document." ma:contentTypeScope="" ma:versionID="a4381dd7b81b513f27a027c69a79ddb4">
  <xsd:schema xmlns:xsd="http://www.w3.org/2001/XMLSchema" xmlns:xs="http://www.w3.org/2001/XMLSchema" xmlns:p="http://schemas.microsoft.com/office/2006/metadata/properties" xmlns:ns2="45eee5a0-a848-4a7e-9968-17ea4f5d73a5" xmlns:ns3="1304f0c6-fb1b-4367-9045-a349873998c9" targetNamespace="http://schemas.microsoft.com/office/2006/metadata/properties" ma:root="true" ma:fieldsID="75451ddfba523d3d4f650b18ce6528b3" ns2:_="" ns3:_="">
    <xsd:import namespace="45eee5a0-a848-4a7e-9968-17ea4f5d73a5"/>
    <xsd:import namespace="1304f0c6-fb1b-4367-9045-a349873998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ee5a0-a848-4a7e-9968-17ea4f5d73a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04f0c6-fb1b-4367-9045-a349873998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8361EB-7971-4B84-AB9F-D19842F21F4D}">
  <ds:schemaRefs>
    <ds:schemaRef ds:uri="1304f0c6-fb1b-4367-9045-a349873998c9"/>
    <ds:schemaRef ds:uri="45eee5a0-a848-4a7e-9968-17ea4f5d7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71EF3E-DF66-4954-BA62-C40CE99C62A6}">
  <ds:schemaRefs>
    <ds:schemaRef ds:uri="http://schemas.microsoft.com/sharepoint/v3/contenttype/forms"/>
  </ds:schemaRefs>
</ds:datastoreItem>
</file>

<file path=customXml/itemProps3.xml><?xml version="1.0" encoding="utf-8"?>
<ds:datastoreItem xmlns:ds="http://schemas.openxmlformats.org/officeDocument/2006/customXml" ds:itemID="{639C2547-5A0B-4D71-AB49-90D6DBB8E61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672</TotalTime>
  <Words>1128</Words>
  <Application>Microsoft Macintosh PowerPoint</Application>
  <PresentationFormat>On-screen Show (4:3)</PresentationFormat>
  <Paragraphs>147</Paragraphs>
  <Slides>19</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Calibri</vt:lpstr>
      <vt:lpstr>Calibri Light</vt:lpstr>
      <vt:lpstr>Chalkboard </vt:lpstr>
      <vt:lpstr>Garamond</vt:lpstr>
      <vt:lpstr>Georgia</vt:lpstr>
      <vt:lpstr>Arial</vt:lpstr>
      <vt:lpstr>Office Theme</vt:lpstr>
      <vt:lpstr>Custom Design</vt:lpstr>
      <vt:lpstr>NASW Hawaii Conference October 4, 2018 Queenʻs Conference Center e</vt:lpstr>
      <vt:lpstr>E Hō Mai…E Hoʻomalu Kākou</vt:lpstr>
      <vt:lpstr>E Hoʻokamaʻaina kākou</vt:lpstr>
      <vt:lpstr>E Nā Kamalei Lupalupa:  Thriving Hawaiian Children</vt:lpstr>
      <vt:lpstr>Liliʻuokalani Trust: Practice Framework A Cultural Perspective</vt:lpstr>
      <vt:lpstr> Family Strengthening Model</vt:lpstr>
      <vt:lpstr>Cultural Practices: Promote Wellbeing</vt:lpstr>
      <vt:lpstr>Hoʻopono: Kaʻaiʻai Paglinawan &amp; Matuʻu Pulotu </vt:lpstr>
      <vt:lpstr>Hoʻopono = Family Strengthening</vt:lpstr>
      <vt:lpstr>Hoʻopono ʻOhana Recruitment</vt:lpstr>
      <vt:lpstr>Essential Attitudes &amp; Procedure</vt:lpstr>
      <vt:lpstr>Intervention that empower children &amp; families</vt:lpstr>
      <vt:lpstr>Hoʻopono Experiences</vt:lpstr>
      <vt:lpstr>Hoʻopono: Hawaiian Worldview</vt:lpstr>
      <vt:lpstr>Facilitator Engagement</vt:lpstr>
      <vt:lpstr>Hoʻopono Components</vt:lpstr>
      <vt:lpstr>Evaluation</vt:lpstr>
      <vt:lpstr>Hoʻopono ʻOhana Comments</vt:lpstr>
      <vt:lpstr>E hoʻomanaʻo kākou</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Leni English</cp:lastModifiedBy>
  <cp:revision>123</cp:revision>
  <dcterms:modified xsi:type="dcterms:W3CDTF">2018-10-04T06:43:47Z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0x010100710F6A9B54939C41B0D57F37E4B71A69</vt:lpwstr>
  </property>
</Properties>
</file>