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525" r:id="rId3"/>
    <p:sldId id="545" r:id="rId4"/>
    <p:sldId id="526" r:id="rId5"/>
    <p:sldId id="528" r:id="rId6"/>
    <p:sldId id="529" r:id="rId7"/>
    <p:sldId id="530" r:id="rId8"/>
    <p:sldId id="543" r:id="rId9"/>
    <p:sldId id="531" r:id="rId10"/>
    <p:sldId id="532" r:id="rId11"/>
    <p:sldId id="533" r:id="rId12"/>
    <p:sldId id="594" r:id="rId13"/>
    <p:sldId id="534" r:id="rId14"/>
    <p:sldId id="535" r:id="rId15"/>
    <p:sldId id="527" r:id="rId16"/>
    <p:sldId id="536" r:id="rId17"/>
    <p:sldId id="537" r:id="rId18"/>
    <p:sldId id="539" r:id="rId19"/>
    <p:sldId id="540" r:id="rId20"/>
    <p:sldId id="576" r:id="rId21"/>
    <p:sldId id="541" r:id="rId22"/>
    <p:sldId id="542" r:id="rId23"/>
    <p:sldId id="579" r:id="rId2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0000"/>
    <a:srgbClr val="000000"/>
    <a:srgbClr val="FF0066"/>
    <a:srgbClr val="000066"/>
    <a:srgbClr val="9999FF"/>
    <a:srgbClr val="33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5" autoAdjust="0"/>
    <p:restoredTop sz="95179" autoAdjust="0"/>
  </p:normalViewPr>
  <p:slideViewPr>
    <p:cSldViewPr>
      <p:cViewPr varScale="1">
        <p:scale>
          <a:sx n="105" d="100"/>
          <a:sy n="105" d="100"/>
        </p:scale>
        <p:origin x="132" y="-4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3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1C5A540-A728-4A95-9B6F-7097FC3202A8}" type="datetimeFigureOut">
              <a:rPr lang="en-US" smtClean="0"/>
              <a:t>9/26/2018</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7B20E54C-E689-408A-89BD-E4D44B3FE526}" type="slidenum">
              <a:rPr lang="en-US" smtClean="0"/>
              <a:t>‹#›</a:t>
            </a:fld>
            <a:endParaRPr lang="en-US"/>
          </a:p>
        </p:txBody>
      </p:sp>
    </p:spTree>
    <p:extLst>
      <p:ext uri="{BB962C8B-B14F-4D97-AF65-F5344CB8AC3E}">
        <p14:creationId xmlns:p14="http://schemas.microsoft.com/office/powerpoint/2010/main" val="2135609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4813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4813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fld id="{9B118BB9-3A4B-47C2-8A9E-78656B306DF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closed eye exercise, tune in</a:t>
            </a:r>
            <a:r>
              <a:rPr lang="en-US" baseline="0" dirty="0" smtClean="0"/>
              <a:t> to body</a:t>
            </a:r>
          </a:p>
          <a:p>
            <a:r>
              <a:rPr lang="en-US" baseline="0" dirty="0" smtClean="0"/>
              <a:t>Dyad: 1 minute each to share, ask for realizations from group</a:t>
            </a:r>
            <a:endParaRPr lang="en-US" dirty="0"/>
          </a:p>
        </p:txBody>
      </p:sp>
      <p:sp>
        <p:nvSpPr>
          <p:cNvPr id="4" name="Slide Number Placeholder 3"/>
          <p:cNvSpPr>
            <a:spLocks noGrp="1"/>
          </p:cNvSpPr>
          <p:nvPr>
            <p:ph type="sldNum" sz="quarter" idx="10"/>
          </p:nvPr>
        </p:nvSpPr>
        <p:spPr/>
        <p:txBody>
          <a:bodyPr/>
          <a:lstStyle/>
          <a:p>
            <a:fld id="{9B118BB9-3A4B-47C2-8A9E-78656B306DFD}" type="slidenum">
              <a:rPr lang="en-US" smtClean="0"/>
              <a:pPr/>
              <a:t>13</a:t>
            </a:fld>
            <a:endParaRPr lang="en-US"/>
          </a:p>
        </p:txBody>
      </p:sp>
    </p:spTree>
    <p:extLst>
      <p:ext uri="{BB962C8B-B14F-4D97-AF65-F5344CB8AC3E}">
        <p14:creationId xmlns:p14="http://schemas.microsoft.com/office/powerpoint/2010/main" val="2658203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18BB9-3A4B-47C2-8A9E-78656B306DFD}" type="slidenum">
              <a:rPr lang="en-US" smtClean="0"/>
              <a:pPr/>
              <a:t>23</a:t>
            </a:fld>
            <a:endParaRPr lang="en-US"/>
          </a:p>
        </p:txBody>
      </p:sp>
    </p:spTree>
    <p:extLst>
      <p:ext uri="{BB962C8B-B14F-4D97-AF65-F5344CB8AC3E}">
        <p14:creationId xmlns:p14="http://schemas.microsoft.com/office/powerpoint/2010/main" val="110422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closed eye exercise, tune in</a:t>
            </a:r>
            <a:r>
              <a:rPr lang="en-US" baseline="0" dirty="0" smtClean="0"/>
              <a:t> to body</a:t>
            </a:r>
          </a:p>
          <a:p>
            <a:r>
              <a:rPr lang="en-US" baseline="0" dirty="0" smtClean="0"/>
              <a:t>Dyad: 1 minute each to share, ask for realizations from group</a:t>
            </a:r>
            <a:endParaRPr lang="en-US" dirty="0"/>
          </a:p>
        </p:txBody>
      </p:sp>
      <p:sp>
        <p:nvSpPr>
          <p:cNvPr id="4" name="Slide Number Placeholder 3"/>
          <p:cNvSpPr>
            <a:spLocks noGrp="1"/>
          </p:cNvSpPr>
          <p:nvPr>
            <p:ph type="sldNum" sz="quarter" idx="10"/>
          </p:nvPr>
        </p:nvSpPr>
        <p:spPr/>
        <p:txBody>
          <a:bodyPr/>
          <a:lstStyle/>
          <a:p>
            <a:fld id="{9B118BB9-3A4B-47C2-8A9E-78656B306DFD}" type="slidenum">
              <a:rPr lang="en-US" smtClean="0"/>
              <a:pPr/>
              <a:t>14</a:t>
            </a:fld>
            <a:endParaRPr lang="en-US"/>
          </a:p>
        </p:txBody>
      </p:sp>
    </p:spTree>
    <p:extLst>
      <p:ext uri="{BB962C8B-B14F-4D97-AF65-F5344CB8AC3E}">
        <p14:creationId xmlns:p14="http://schemas.microsoft.com/office/powerpoint/2010/main" val="150730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closed eye exercise, tune in</a:t>
            </a:r>
            <a:r>
              <a:rPr lang="en-US" baseline="0" dirty="0" smtClean="0"/>
              <a:t> to body</a:t>
            </a:r>
          </a:p>
          <a:p>
            <a:r>
              <a:rPr lang="en-US" baseline="0" dirty="0" smtClean="0"/>
              <a:t>Dyad: 1 minute each to share, ask for realizations from group</a:t>
            </a:r>
            <a:endParaRPr lang="en-US" dirty="0"/>
          </a:p>
        </p:txBody>
      </p:sp>
      <p:sp>
        <p:nvSpPr>
          <p:cNvPr id="4" name="Slide Number Placeholder 3"/>
          <p:cNvSpPr>
            <a:spLocks noGrp="1"/>
          </p:cNvSpPr>
          <p:nvPr>
            <p:ph type="sldNum" sz="quarter" idx="10"/>
          </p:nvPr>
        </p:nvSpPr>
        <p:spPr/>
        <p:txBody>
          <a:bodyPr/>
          <a:lstStyle/>
          <a:p>
            <a:fld id="{9B118BB9-3A4B-47C2-8A9E-78656B306DFD}" type="slidenum">
              <a:rPr lang="en-US" smtClean="0"/>
              <a:pPr/>
              <a:t>15</a:t>
            </a:fld>
            <a:endParaRPr lang="en-US"/>
          </a:p>
        </p:txBody>
      </p:sp>
    </p:spTree>
    <p:extLst>
      <p:ext uri="{BB962C8B-B14F-4D97-AF65-F5344CB8AC3E}">
        <p14:creationId xmlns:p14="http://schemas.microsoft.com/office/powerpoint/2010/main" val="361417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closed eye exercise, tune in</a:t>
            </a:r>
            <a:r>
              <a:rPr lang="en-US" baseline="0" dirty="0" smtClean="0"/>
              <a:t> to body</a:t>
            </a:r>
          </a:p>
          <a:p>
            <a:r>
              <a:rPr lang="en-US" baseline="0" dirty="0" smtClean="0"/>
              <a:t>Dyad: 1 minute each to share, ask for realizations from group</a:t>
            </a:r>
            <a:endParaRPr lang="en-US" dirty="0"/>
          </a:p>
        </p:txBody>
      </p:sp>
      <p:sp>
        <p:nvSpPr>
          <p:cNvPr id="4" name="Slide Number Placeholder 3"/>
          <p:cNvSpPr>
            <a:spLocks noGrp="1"/>
          </p:cNvSpPr>
          <p:nvPr>
            <p:ph type="sldNum" sz="quarter" idx="10"/>
          </p:nvPr>
        </p:nvSpPr>
        <p:spPr/>
        <p:txBody>
          <a:bodyPr/>
          <a:lstStyle/>
          <a:p>
            <a:fld id="{9B118BB9-3A4B-47C2-8A9E-78656B306DFD}" type="slidenum">
              <a:rPr lang="en-US" smtClean="0"/>
              <a:pPr/>
              <a:t>16</a:t>
            </a:fld>
            <a:endParaRPr lang="en-US"/>
          </a:p>
        </p:txBody>
      </p:sp>
    </p:spTree>
    <p:extLst>
      <p:ext uri="{BB962C8B-B14F-4D97-AF65-F5344CB8AC3E}">
        <p14:creationId xmlns:p14="http://schemas.microsoft.com/office/powerpoint/2010/main" val="4952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18BB9-3A4B-47C2-8A9E-78656B306DFD}" type="slidenum">
              <a:rPr lang="en-US" smtClean="0"/>
              <a:pPr/>
              <a:t>17</a:t>
            </a:fld>
            <a:endParaRPr lang="en-US"/>
          </a:p>
        </p:txBody>
      </p:sp>
    </p:spTree>
    <p:extLst>
      <p:ext uri="{BB962C8B-B14F-4D97-AF65-F5344CB8AC3E}">
        <p14:creationId xmlns:p14="http://schemas.microsoft.com/office/powerpoint/2010/main" val="260819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18BB9-3A4B-47C2-8A9E-78656B306DFD}" type="slidenum">
              <a:rPr lang="en-US" smtClean="0"/>
              <a:pPr/>
              <a:t>18</a:t>
            </a:fld>
            <a:endParaRPr lang="en-US"/>
          </a:p>
        </p:txBody>
      </p:sp>
    </p:spTree>
    <p:extLst>
      <p:ext uri="{BB962C8B-B14F-4D97-AF65-F5344CB8AC3E}">
        <p14:creationId xmlns:p14="http://schemas.microsoft.com/office/powerpoint/2010/main" val="265936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18BB9-3A4B-47C2-8A9E-78656B306DFD}" type="slidenum">
              <a:rPr lang="en-US" smtClean="0"/>
              <a:pPr/>
              <a:t>19</a:t>
            </a:fld>
            <a:endParaRPr lang="en-US"/>
          </a:p>
        </p:txBody>
      </p:sp>
    </p:spTree>
    <p:extLst>
      <p:ext uri="{BB962C8B-B14F-4D97-AF65-F5344CB8AC3E}">
        <p14:creationId xmlns:p14="http://schemas.microsoft.com/office/powerpoint/2010/main" val="106242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18BB9-3A4B-47C2-8A9E-78656B306DFD}" type="slidenum">
              <a:rPr lang="en-US" smtClean="0"/>
              <a:pPr/>
              <a:t>21</a:t>
            </a:fld>
            <a:endParaRPr lang="en-US"/>
          </a:p>
        </p:txBody>
      </p:sp>
    </p:spTree>
    <p:extLst>
      <p:ext uri="{BB962C8B-B14F-4D97-AF65-F5344CB8AC3E}">
        <p14:creationId xmlns:p14="http://schemas.microsoft.com/office/powerpoint/2010/main" val="3664611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18BB9-3A4B-47C2-8A9E-78656B306DFD}" type="slidenum">
              <a:rPr lang="en-US" smtClean="0"/>
              <a:pPr/>
              <a:t>22</a:t>
            </a:fld>
            <a:endParaRPr lang="en-US"/>
          </a:p>
        </p:txBody>
      </p:sp>
    </p:spTree>
    <p:extLst>
      <p:ext uri="{BB962C8B-B14F-4D97-AF65-F5344CB8AC3E}">
        <p14:creationId xmlns:p14="http://schemas.microsoft.com/office/powerpoint/2010/main" val="9533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317111-7DDA-42F7-A10C-E62669C044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8D23A2-8CCE-4B91-8438-B57B239B8DB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AEF1F5-A148-45CF-952B-BBADCDC3DD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358F3B-B9A7-49C8-8EFA-D480CBA78A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BD51D7-74B6-44EE-82F6-3830F4DA91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4AFFB5-8422-4E12-88E5-D644F70C49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9A651C-C0BA-47A4-8E54-F00EDFD87E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6289FD-800C-4892-B142-CD0BE669BE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783A52-5CED-49F1-8761-BF59D5AFE8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721ECC-C41C-46EE-ABFD-2934D3C2ADC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5C9400-F8EC-4540-B83F-9E24C85651C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A4312-C144-4E55-BA2A-85FFD5B485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32000"/>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3D8039E3-E53A-4AAB-9348-7E78D28127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7"/>
          <p:cNvSpPr>
            <a:spLocks noGrp="1" noChangeArrowheads="1"/>
          </p:cNvSpPr>
          <p:nvPr>
            <p:ph type="ctrTitle"/>
          </p:nvPr>
        </p:nvSpPr>
        <p:spPr>
          <a:xfrm>
            <a:off x="0" y="304800"/>
            <a:ext cx="9296400" cy="3505200"/>
          </a:xfrm>
        </p:spPr>
        <p:txBody>
          <a:bodyPr/>
          <a:lstStyle/>
          <a:p>
            <a:pPr eaLnBrk="1" hangingPunct="1"/>
            <a:r>
              <a:rPr lang="en-US" dirty="0" smtClean="0">
                <a:solidFill>
                  <a:schemeClr val="tx1"/>
                </a:solidFill>
              </a:rPr>
              <a:t>From Pathology to Wellbeing</a:t>
            </a:r>
            <a:r>
              <a:rPr lang="en-US" sz="3600" dirty="0" smtClean="0">
                <a:solidFill>
                  <a:schemeClr val="tx1"/>
                </a:solidFill>
              </a:rPr>
              <a:t/>
            </a:r>
            <a:br>
              <a:rPr lang="en-US" sz="3600" dirty="0" smtClean="0">
                <a:solidFill>
                  <a:schemeClr val="tx1"/>
                </a:solidFill>
              </a:rPr>
            </a:br>
            <a:r>
              <a:rPr lang="en-US" sz="3600" dirty="0" smtClean="0">
                <a:solidFill>
                  <a:schemeClr val="tx1"/>
                </a:solidFill>
              </a:rPr>
              <a:t>Post Traumatic Growth and Healing </a:t>
            </a:r>
            <a:r>
              <a:rPr lang="en-US" dirty="0" smtClean="0">
                <a:solidFill>
                  <a:schemeClr val="tx1"/>
                </a:solidFill>
              </a:rPr>
              <a:t/>
            </a:r>
            <a:br>
              <a:rPr lang="en-US" dirty="0" smtClean="0">
                <a:solidFill>
                  <a:schemeClr val="tx1"/>
                </a:solidFill>
              </a:rPr>
            </a:br>
            <a:r>
              <a:rPr lang="en-US" sz="5400" dirty="0" smtClean="0">
                <a:solidFill>
                  <a:schemeClr val="tx1"/>
                </a:solidFill>
              </a:rPr>
              <a:t/>
            </a:r>
            <a:br>
              <a:rPr lang="en-US" sz="5400" dirty="0" smtClean="0">
                <a:solidFill>
                  <a:schemeClr val="tx1"/>
                </a:solidFill>
              </a:rPr>
            </a:br>
            <a:endParaRPr lang="en-US" sz="2000" dirty="0" smtClean="0">
              <a:solidFill>
                <a:schemeClr val="tx1"/>
              </a:solidFill>
            </a:endParaRPr>
          </a:p>
        </p:txBody>
      </p:sp>
      <p:sp>
        <p:nvSpPr>
          <p:cNvPr id="15363" name="Rectangle 8"/>
          <p:cNvSpPr>
            <a:spLocks noGrp="1" noChangeArrowheads="1"/>
          </p:cNvSpPr>
          <p:nvPr>
            <p:ph type="subTitle" idx="1"/>
          </p:nvPr>
        </p:nvSpPr>
        <p:spPr>
          <a:xfrm>
            <a:off x="256802" y="4520183"/>
            <a:ext cx="8839200" cy="2514600"/>
          </a:xfrm>
        </p:spPr>
        <p:txBody>
          <a:bodyPr/>
          <a:lstStyle/>
          <a:p>
            <a:pPr eaLnBrk="1" hangingPunct="1">
              <a:lnSpc>
                <a:spcPct val="90000"/>
              </a:lnSpc>
            </a:pPr>
            <a:endParaRPr lang="en-US" sz="2400" dirty="0" smtClean="0"/>
          </a:p>
          <a:p>
            <a:pPr eaLnBrk="1" hangingPunct="1">
              <a:lnSpc>
                <a:spcPct val="90000"/>
              </a:lnSpc>
            </a:pPr>
            <a:r>
              <a:rPr lang="en-US" sz="2400" dirty="0" smtClean="0"/>
              <a:t>Lorraine Robinson, LSW, ACSW</a:t>
            </a:r>
          </a:p>
          <a:p>
            <a:pPr eaLnBrk="1" hangingPunct="1">
              <a:lnSpc>
                <a:spcPct val="90000"/>
              </a:lnSpc>
            </a:pPr>
            <a:r>
              <a:rPr lang="en-US" sz="2400" dirty="0" smtClean="0"/>
              <a:t>Kehaulani Coleman</a:t>
            </a:r>
          </a:p>
          <a:p>
            <a:pPr eaLnBrk="1" hangingPunct="1">
              <a:lnSpc>
                <a:spcPct val="90000"/>
              </a:lnSpc>
            </a:pPr>
            <a:r>
              <a:rPr lang="en-US" sz="2400" dirty="0" smtClean="0"/>
              <a:t>Mahealani Kaawa, MSW</a:t>
            </a:r>
          </a:p>
          <a:p>
            <a:pPr eaLnBrk="1" hangingPunct="1">
              <a:lnSpc>
                <a:spcPct val="90000"/>
              </a:lnSpc>
            </a:pPr>
            <a:r>
              <a:rPr lang="en-US" sz="2400" i="1" dirty="0" smtClean="0">
                <a:solidFill>
                  <a:schemeClr val="accent6">
                    <a:lumMod val="75000"/>
                  </a:schemeClr>
                </a:solidFill>
              </a:rPr>
              <a:t>NASW, </a:t>
            </a:r>
            <a:r>
              <a:rPr lang="en-US" sz="2400" i="1" dirty="0" err="1" smtClean="0">
                <a:solidFill>
                  <a:schemeClr val="accent6">
                    <a:lumMod val="75000"/>
                  </a:schemeClr>
                </a:solidFill>
              </a:rPr>
              <a:t>Ke</a:t>
            </a:r>
            <a:r>
              <a:rPr lang="en-US" sz="2400" i="1" dirty="0" smtClean="0">
                <a:solidFill>
                  <a:schemeClr val="accent6">
                    <a:lumMod val="75000"/>
                  </a:schemeClr>
                </a:solidFill>
              </a:rPr>
              <a:t> </a:t>
            </a:r>
            <a:r>
              <a:rPr lang="en-US" sz="2400" i="1" dirty="0" err="1">
                <a:solidFill>
                  <a:schemeClr val="accent6">
                    <a:lumMod val="75000"/>
                  </a:schemeClr>
                </a:solidFill>
              </a:rPr>
              <a:t>ola</a:t>
            </a:r>
            <a:r>
              <a:rPr lang="en-US" sz="2400" i="1" dirty="0">
                <a:solidFill>
                  <a:schemeClr val="accent6">
                    <a:lumMod val="75000"/>
                  </a:schemeClr>
                </a:solidFill>
              </a:rPr>
              <a:t> </a:t>
            </a:r>
            <a:r>
              <a:rPr lang="en-US" sz="2400" i="1" dirty="0" err="1">
                <a:solidFill>
                  <a:schemeClr val="accent6">
                    <a:lumMod val="75000"/>
                  </a:schemeClr>
                </a:solidFill>
              </a:rPr>
              <a:t>mau</a:t>
            </a:r>
            <a:r>
              <a:rPr lang="en-US" sz="2400" i="1" dirty="0">
                <a:solidFill>
                  <a:schemeClr val="accent6">
                    <a:lumMod val="75000"/>
                  </a:schemeClr>
                </a:solidFill>
              </a:rPr>
              <a:t> </a:t>
            </a:r>
            <a:r>
              <a:rPr lang="en-US" sz="2400" i="1" dirty="0" err="1">
                <a:solidFill>
                  <a:schemeClr val="accent6">
                    <a:lumMod val="75000"/>
                  </a:schemeClr>
                </a:solidFill>
              </a:rPr>
              <a:t>loa</a:t>
            </a:r>
            <a:r>
              <a:rPr lang="en-US" sz="2400" i="1" dirty="0">
                <a:solidFill>
                  <a:schemeClr val="accent6">
                    <a:lumMod val="75000"/>
                  </a:schemeClr>
                </a:solidFill>
              </a:rPr>
              <a:t> i </a:t>
            </a:r>
            <a:r>
              <a:rPr lang="en-US" sz="2400" i="1" dirty="0" err="1">
                <a:solidFill>
                  <a:schemeClr val="accent6">
                    <a:lumMod val="75000"/>
                  </a:schemeClr>
                </a:solidFill>
              </a:rPr>
              <a:t>ka</a:t>
            </a:r>
            <a:r>
              <a:rPr lang="en-US" sz="2400" i="1" dirty="0">
                <a:solidFill>
                  <a:schemeClr val="accent6">
                    <a:lumMod val="75000"/>
                  </a:schemeClr>
                </a:solidFill>
              </a:rPr>
              <a:t> </a:t>
            </a:r>
            <a:r>
              <a:rPr lang="en-US" sz="2400" i="1" dirty="0" err="1" smtClean="0">
                <a:solidFill>
                  <a:schemeClr val="accent6">
                    <a:lumMod val="75000"/>
                  </a:schemeClr>
                </a:solidFill>
              </a:rPr>
              <a:t>moananui</a:t>
            </a:r>
            <a:r>
              <a:rPr lang="en-US" sz="2400" i="1" dirty="0" smtClean="0">
                <a:solidFill>
                  <a:schemeClr val="accent6">
                    <a:lumMod val="75000"/>
                  </a:schemeClr>
                </a:solidFill>
              </a:rPr>
              <a:t>, Oct. 5, 2018</a:t>
            </a:r>
            <a:r>
              <a:rPr lang="en-US" sz="2000" dirty="0"/>
              <a:t/>
            </a:r>
            <a:br>
              <a:rPr lang="en-US" sz="2000" dirty="0"/>
            </a:br>
            <a:r>
              <a:rPr lang="en-US" sz="2000" dirty="0"/>
              <a:t/>
            </a:r>
            <a:br>
              <a:rPr lang="en-US" sz="2000" dirty="0"/>
            </a:br>
            <a:endParaRPr lang="en-US" sz="24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174491"/>
            <a:ext cx="2137705" cy="1271017"/>
          </a:xfrm>
          <a:prstGeom prst="rect">
            <a:avLst/>
          </a:prstGeom>
        </p:spPr>
      </p:pic>
      <p:pic>
        <p:nvPicPr>
          <p:cNvPr id="6" name="Picture 2" descr="imagef584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815" y="3520608"/>
            <a:ext cx="2047875" cy="3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732216"/>
            <a:ext cx="3733800" cy="1543109"/>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
            </a:r>
            <a:br>
              <a:rPr lang="en-US" dirty="0" smtClean="0"/>
            </a:br>
            <a:r>
              <a:rPr lang="en-US" dirty="0" smtClean="0"/>
              <a:t>Examples of PTG</a:t>
            </a:r>
            <a:r>
              <a:rPr lang="en-US" dirty="0"/>
              <a:t/>
            </a:r>
            <a:br>
              <a:rPr lang="en-US" dirty="0"/>
            </a:br>
            <a:endParaRPr lang="en-US" dirty="0"/>
          </a:p>
        </p:txBody>
      </p:sp>
      <p:sp>
        <p:nvSpPr>
          <p:cNvPr id="3" name="Content Placeholder 2"/>
          <p:cNvSpPr>
            <a:spLocks noGrp="1"/>
          </p:cNvSpPr>
          <p:nvPr>
            <p:ph idx="1"/>
          </p:nvPr>
        </p:nvSpPr>
        <p:spPr>
          <a:xfrm>
            <a:off x="431042" y="1295400"/>
            <a:ext cx="8560558" cy="5257800"/>
          </a:xfrm>
        </p:spPr>
        <p:txBody>
          <a:bodyPr/>
          <a:lstStyle/>
          <a:p>
            <a:r>
              <a:rPr lang="en-US" dirty="0" smtClean="0"/>
              <a:t>Gabrielle </a:t>
            </a:r>
            <a:r>
              <a:rPr lang="en-US" dirty="0" err="1"/>
              <a:t>Giffords</a:t>
            </a:r>
            <a:r>
              <a:rPr lang="en-US" dirty="0"/>
              <a:t>, former Arizona </a:t>
            </a:r>
            <a:r>
              <a:rPr lang="en-US" dirty="0" smtClean="0"/>
              <a:t>Congresswoman, </a:t>
            </a:r>
            <a:r>
              <a:rPr lang="en-US" dirty="0"/>
              <a:t>having survived attempted assassination, started a PAC to promote gun control legislation</a:t>
            </a:r>
            <a:endParaRPr lang="en-US" sz="3000" dirty="0"/>
          </a:p>
          <a:p>
            <a:r>
              <a:rPr lang="en-US" dirty="0"/>
              <a:t>Megan’s law: parents of 7 year old Megan </a:t>
            </a:r>
            <a:r>
              <a:rPr lang="en-US" dirty="0" err="1"/>
              <a:t>Kanka</a:t>
            </a:r>
            <a:r>
              <a:rPr lang="en-US" dirty="0"/>
              <a:t> crusaded for legislation </a:t>
            </a:r>
            <a:r>
              <a:rPr lang="en-US" dirty="0" smtClean="0"/>
              <a:t>(passed </a:t>
            </a:r>
            <a:r>
              <a:rPr lang="en-US" dirty="0"/>
              <a:t>into federal law) to protect children from sex offenders</a:t>
            </a:r>
            <a:endParaRPr lang="en-US" sz="3000" dirty="0"/>
          </a:p>
          <a:p>
            <a:r>
              <a:rPr lang="en-US" dirty="0"/>
              <a:t>Former addicts who become substance abuse counselors</a:t>
            </a:r>
            <a:endParaRPr lang="en-US" sz="3000" dirty="0"/>
          </a:p>
          <a:p>
            <a:pPr marL="0" lvl="0" indent="0">
              <a:buNone/>
            </a:pPr>
            <a:endParaRPr lang="en-US" dirty="0" smtClean="0"/>
          </a:p>
        </p:txBody>
      </p:sp>
    </p:spTree>
    <p:extLst>
      <p:ext uri="{BB962C8B-B14F-4D97-AF65-F5344CB8AC3E}">
        <p14:creationId xmlns:p14="http://schemas.microsoft.com/office/powerpoint/2010/main" val="259825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
            </a:r>
            <a:br>
              <a:rPr lang="en-US" dirty="0" smtClean="0"/>
            </a:br>
            <a:r>
              <a:rPr lang="en-US" dirty="0" smtClean="0"/>
              <a:t>Common Threads</a:t>
            </a:r>
            <a:r>
              <a:rPr lang="en-US" dirty="0"/>
              <a:t/>
            </a:r>
            <a:br>
              <a:rPr lang="en-US" dirty="0"/>
            </a:br>
            <a:endParaRPr lang="en-US" dirty="0"/>
          </a:p>
        </p:txBody>
      </p:sp>
      <p:sp>
        <p:nvSpPr>
          <p:cNvPr id="3" name="Content Placeholder 2"/>
          <p:cNvSpPr>
            <a:spLocks noGrp="1"/>
          </p:cNvSpPr>
          <p:nvPr>
            <p:ph idx="1"/>
          </p:nvPr>
        </p:nvSpPr>
        <p:spPr>
          <a:xfrm>
            <a:off x="431042" y="1295400"/>
            <a:ext cx="8560558" cy="5257800"/>
          </a:xfrm>
        </p:spPr>
        <p:txBody>
          <a:bodyPr/>
          <a:lstStyle/>
          <a:p>
            <a:endParaRPr lang="en-US" dirty="0" smtClean="0"/>
          </a:p>
          <a:p>
            <a:r>
              <a:rPr lang="en-US" dirty="0" smtClean="0"/>
              <a:t>Those who embody PTG </a:t>
            </a:r>
            <a:r>
              <a:rPr lang="en-US" dirty="0"/>
              <a:t>are determined to make a difference, don’t want what happened to them to happen to anyone </a:t>
            </a:r>
            <a:r>
              <a:rPr lang="en-US" dirty="0" smtClean="0"/>
              <a:t>else</a:t>
            </a:r>
          </a:p>
          <a:p>
            <a:endParaRPr lang="en-US" sz="2800" dirty="0"/>
          </a:p>
          <a:p>
            <a:r>
              <a:rPr lang="en-US" dirty="0"/>
              <a:t>Their lives take on </a:t>
            </a:r>
            <a:r>
              <a:rPr lang="en-US" dirty="0">
                <a:solidFill>
                  <a:srgbClr val="FF0000"/>
                </a:solidFill>
              </a:rPr>
              <a:t>new</a:t>
            </a:r>
            <a:r>
              <a:rPr lang="en-US" dirty="0"/>
              <a:t> </a:t>
            </a:r>
            <a:r>
              <a:rPr lang="en-US" dirty="0">
                <a:solidFill>
                  <a:srgbClr val="FF0000"/>
                </a:solidFill>
              </a:rPr>
              <a:t>meaning and purpose as a result of their trauma</a:t>
            </a:r>
            <a:r>
              <a:rPr lang="en-US" dirty="0"/>
              <a:t>, part of their healing process is to help others and/or prevent trauma from </a:t>
            </a:r>
            <a:r>
              <a:rPr lang="en-US" dirty="0" smtClean="0"/>
              <a:t>occurring</a:t>
            </a:r>
            <a:endParaRPr lang="en-US" sz="2800" dirty="0"/>
          </a:p>
          <a:p>
            <a:pPr marL="0" lvl="0" indent="0">
              <a:buNone/>
            </a:pPr>
            <a:endParaRPr lang="en-US" dirty="0" smtClean="0"/>
          </a:p>
        </p:txBody>
      </p:sp>
    </p:spTree>
    <p:extLst>
      <p:ext uri="{BB962C8B-B14F-4D97-AF65-F5344CB8AC3E}">
        <p14:creationId xmlns:p14="http://schemas.microsoft.com/office/powerpoint/2010/main" val="3317561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42" y="533400"/>
            <a:ext cx="8229600" cy="838200"/>
          </a:xfrm>
        </p:spPr>
        <p:txBody>
          <a:bodyPr/>
          <a:lstStyle/>
          <a:p>
            <a:r>
              <a:rPr lang="en-US" dirty="0" smtClean="0"/>
              <a:t/>
            </a:r>
            <a:br>
              <a:rPr lang="en-US" dirty="0" smtClean="0"/>
            </a:br>
            <a:r>
              <a:rPr lang="en-US" dirty="0" smtClean="0"/>
              <a:t>Quotes that Reflect PTG</a:t>
            </a:r>
            <a:r>
              <a:rPr lang="en-US" dirty="0"/>
              <a:t/>
            </a:r>
            <a:br>
              <a:rPr lang="en-US" dirty="0"/>
            </a:br>
            <a:endParaRPr lang="en-US" dirty="0"/>
          </a:p>
        </p:txBody>
      </p:sp>
      <p:sp>
        <p:nvSpPr>
          <p:cNvPr id="3" name="Content Placeholder 2"/>
          <p:cNvSpPr>
            <a:spLocks noGrp="1"/>
          </p:cNvSpPr>
          <p:nvPr>
            <p:ph idx="1"/>
          </p:nvPr>
        </p:nvSpPr>
        <p:spPr>
          <a:xfrm>
            <a:off x="394466" y="1524000"/>
            <a:ext cx="8560558" cy="5257800"/>
          </a:xfrm>
        </p:spPr>
        <p:txBody>
          <a:bodyPr/>
          <a:lstStyle/>
          <a:p>
            <a:r>
              <a:rPr lang="en-US" i="1" dirty="0" smtClean="0">
                <a:solidFill>
                  <a:schemeClr val="accent6"/>
                </a:solidFill>
              </a:rPr>
              <a:t>I </a:t>
            </a:r>
            <a:r>
              <a:rPr lang="en-US" i="1" dirty="0">
                <a:solidFill>
                  <a:schemeClr val="accent6"/>
                </a:solidFill>
              </a:rPr>
              <a:t>want to be the one in my family that breaks the cycle</a:t>
            </a:r>
          </a:p>
          <a:p>
            <a:r>
              <a:rPr lang="en-US" i="1" dirty="0">
                <a:solidFill>
                  <a:srgbClr val="FF0000"/>
                </a:solidFill>
              </a:rPr>
              <a:t>Not only do I sit at the table but I am the one who invites people to the table </a:t>
            </a:r>
          </a:p>
          <a:p>
            <a:r>
              <a:rPr lang="en-US" i="1" dirty="0">
                <a:solidFill>
                  <a:schemeClr val="accent6"/>
                </a:solidFill>
              </a:rPr>
              <a:t>In my family no one has gone to college, I want to do it for my daughter</a:t>
            </a:r>
          </a:p>
          <a:p>
            <a:r>
              <a:rPr lang="en-US" i="1" dirty="0">
                <a:solidFill>
                  <a:srgbClr val="FF0000"/>
                </a:solidFill>
              </a:rPr>
              <a:t>When a person who is silenced breaks that silence it is not just for herself but for the collective</a:t>
            </a:r>
            <a:endParaRPr lang="en-US" dirty="0">
              <a:solidFill>
                <a:srgbClr val="FF0000"/>
              </a:solidFill>
            </a:endParaRPr>
          </a:p>
          <a:p>
            <a:pPr marL="0" lvl="0" indent="0">
              <a:buNone/>
            </a:pPr>
            <a:endParaRPr lang="en-US" dirty="0" smtClean="0"/>
          </a:p>
        </p:txBody>
      </p:sp>
    </p:spTree>
    <p:extLst>
      <p:ext uri="{BB962C8B-B14F-4D97-AF65-F5344CB8AC3E}">
        <p14:creationId xmlns:p14="http://schemas.microsoft.com/office/powerpoint/2010/main" val="3253535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Neurobiology of PTG</a:t>
            </a:r>
          </a:p>
        </p:txBody>
      </p:sp>
      <p:sp>
        <p:nvSpPr>
          <p:cNvPr id="22531" name="Rectangle 3"/>
          <p:cNvSpPr>
            <a:spLocks noGrp="1" noChangeArrowheads="1"/>
          </p:cNvSpPr>
          <p:nvPr>
            <p:ph type="body" idx="1"/>
          </p:nvPr>
        </p:nvSpPr>
        <p:spPr>
          <a:xfrm>
            <a:off x="152400" y="1371600"/>
            <a:ext cx="8839200" cy="5029200"/>
          </a:xfrm>
        </p:spPr>
        <p:txBody>
          <a:bodyPr/>
          <a:lstStyle/>
          <a:p>
            <a:r>
              <a:rPr lang="en-US" sz="2800" dirty="0"/>
              <a:t>Neuroplasticity, brain is shaped through </a:t>
            </a:r>
            <a:r>
              <a:rPr lang="en-US" sz="2800" dirty="0" smtClean="0"/>
              <a:t>experience </a:t>
            </a:r>
          </a:p>
          <a:p>
            <a:r>
              <a:rPr lang="en-US" sz="2800" dirty="0"/>
              <a:t>N</a:t>
            </a:r>
            <a:r>
              <a:rPr lang="en-US" sz="2800" dirty="0" smtClean="0"/>
              <a:t>euro </a:t>
            </a:r>
            <a:r>
              <a:rPr lang="en-US" sz="2800" dirty="0"/>
              <a:t>circuitry is strengthened through repetition </a:t>
            </a:r>
            <a:endParaRPr lang="en-US" sz="2400" dirty="0"/>
          </a:p>
          <a:p>
            <a:r>
              <a:rPr lang="en-US" sz="2800" dirty="0"/>
              <a:t>Brain is constantly </a:t>
            </a:r>
            <a:r>
              <a:rPr lang="en-US" sz="2800" dirty="0" smtClean="0"/>
              <a:t>changing</a:t>
            </a:r>
          </a:p>
          <a:p>
            <a:r>
              <a:rPr lang="en-US" sz="2800" dirty="0" smtClean="0"/>
              <a:t>Majority of </a:t>
            </a:r>
            <a:r>
              <a:rPr lang="en-US" sz="2800" dirty="0"/>
              <a:t>trauma </a:t>
            </a:r>
            <a:r>
              <a:rPr lang="en-US" sz="2800" dirty="0" smtClean="0"/>
              <a:t>in our populations interpersonal</a:t>
            </a:r>
            <a:r>
              <a:rPr lang="en-US" sz="2800" dirty="0"/>
              <a:t>, occurred in the context of attachment/relationships</a:t>
            </a:r>
            <a:endParaRPr lang="en-US" sz="2400" dirty="0"/>
          </a:p>
          <a:p>
            <a:pPr lvl="1"/>
            <a:r>
              <a:rPr lang="en-US" dirty="0"/>
              <a:t>That is where the healing has to take place, nurturing safe relationships</a:t>
            </a:r>
            <a:endParaRPr lang="en-US" sz="2400" dirty="0"/>
          </a:p>
          <a:p>
            <a:pPr lvl="1"/>
            <a:r>
              <a:rPr lang="en-US" dirty="0"/>
              <a:t>Safe relationships can create “earned” secure </a:t>
            </a:r>
            <a:r>
              <a:rPr lang="en-US" dirty="0" smtClean="0"/>
              <a:t>attachment</a:t>
            </a:r>
          </a:p>
          <a:p>
            <a:pPr lvl="1"/>
            <a:r>
              <a:rPr lang="en-US" dirty="0" smtClean="0"/>
              <a:t>Rewires neuro circuitry over time</a:t>
            </a:r>
            <a:endParaRPr lang="en-US" dirty="0"/>
          </a:p>
          <a:p>
            <a:pPr eaLnBrk="1" hangingPunct="1">
              <a:lnSpc>
                <a:spcPct val="80000"/>
              </a:lnSpc>
              <a:buFontTx/>
              <a:buNone/>
            </a:pPr>
            <a:endParaRPr lang="en-US" sz="4400" dirty="0" smtClean="0"/>
          </a:p>
          <a:p>
            <a:pPr eaLnBrk="1" hangingPunct="1">
              <a:lnSpc>
                <a:spcPct val="80000"/>
              </a:lnSpc>
            </a:pPr>
            <a:endParaRPr lang="en-US" sz="2800" dirty="0" smtClean="0"/>
          </a:p>
          <a:p>
            <a:pPr eaLnBrk="1" hangingPunct="1">
              <a:lnSpc>
                <a:spcPct val="80000"/>
              </a:lnSpc>
              <a:buFontTx/>
              <a:buNone/>
            </a:pPr>
            <a:endParaRPr lang="en-US" sz="2800" dirty="0" smtClean="0"/>
          </a:p>
          <a:p>
            <a:pPr eaLnBrk="1" hangingPunct="1">
              <a:lnSpc>
                <a:spcPct val="80000"/>
              </a:lnSpc>
              <a:buFontTx/>
              <a:buNone/>
            </a:pPr>
            <a:endParaRPr lang="en-US" sz="2800" dirty="0" smtClean="0"/>
          </a:p>
        </p:txBody>
      </p:sp>
    </p:spTree>
    <p:extLst>
      <p:ext uri="{BB962C8B-B14F-4D97-AF65-F5344CB8AC3E}">
        <p14:creationId xmlns:p14="http://schemas.microsoft.com/office/powerpoint/2010/main" val="3705442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1845"/>
            <a:ext cx="8229600" cy="1143000"/>
          </a:xfrm>
        </p:spPr>
        <p:txBody>
          <a:bodyPr/>
          <a:lstStyle/>
          <a:p>
            <a:pPr eaLnBrk="1" hangingPunct="1"/>
            <a:r>
              <a:rPr lang="en-US" dirty="0" smtClean="0"/>
              <a:t>Optimizing PTG</a:t>
            </a:r>
          </a:p>
        </p:txBody>
      </p:sp>
      <p:sp>
        <p:nvSpPr>
          <p:cNvPr id="22531" name="Rectangle 3"/>
          <p:cNvSpPr>
            <a:spLocks noGrp="1" noChangeArrowheads="1"/>
          </p:cNvSpPr>
          <p:nvPr>
            <p:ph type="body" idx="1"/>
          </p:nvPr>
        </p:nvSpPr>
        <p:spPr>
          <a:xfrm>
            <a:off x="457200" y="1174845"/>
            <a:ext cx="8458200" cy="5486400"/>
          </a:xfrm>
        </p:spPr>
        <p:txBody>
          <a:bodyPr/>
          <a:lstStyle/>
          <a:p>
            <a:r>
              <a:rPr lang="en-US" dirty="0" smtClean="0"/>
              <a:t>Importance of </a:t>
            </a:r>
            <a:r>
              <a:rPr lang="en-US" dirty="0"/>
              <a:t>creating optimal conditions for </a:t>
            </a:r>
            <a:r>
              <a:rPr lang="en-US" dirty="0" smtClean="0"/>
              <a:t>individuals to </a:t>
            </a:r>
            <a:r>
              <a:rPr lang="en-US" dirty="0"/>
              <a:t>move toward PTG</a:t>
            </a:r>
          </a:p>
          <a:p>
            <a:pPr lvl="1"/>
            <a:r>
              <a:rPr lang="en-US" dirty="0" smtClean="0"/>
              <a:t>PTG </a:t>
            </a:r>
            <a:r>
              <a:rPr lang="en-US" dirty="0"/>
              <a:t>is practice based, dynamic, happens with continued repetition of mindset, behaviors, nurtured by healthy </a:t>
            </a:r>
            <a:r>
              <a:rPr lang="en-US" dirty="0" smtClean="0"/>
              <a:t>relationships, environments</a:t>
            </a:r>
            <a:endParaRPr lang="en-US" sz="2600" dirty="0"/>
          </a:p>
          <a:p>
            <a:pPr lvl="1"/>
            <a:r>
              <a:rPr lang="en-US" dirty="0" smtClean="0"/>
              <a:t>PTG </a:t>
            </a:r>
            <a:r>
              <a:rPr lang="en-US" dirty="0"/>
              <a:t>is on a continuum, work toward increasing each person’s capacity for PTG, expanding </a:t>
            </a:r>
            <a:r>
              <a:rPr lang="en-US" sz="2400" dirty="0"/>
              <a:t>their </a:t>
            </a:r>
            <a:r>
              <a:rPr lang="en-US" dirty="0"/>
              <a:t>window of tolerance over </a:t>
            </a:r>
            <a:r>
              <a:rPr lang="en-US" dirty="0" smtClean="0"/>
              <a:t>time</a:t>
            </a:r>
          </a:p>
          <a:p>
            <a:pPr lvl="1"/>
            <a:r>
              <a:rPr lang="en-US" dirty="0" smtClean="0">
                <a:solidFill>
                  <a:srgbClr val="FF0000"/>
                </a:solidFill>
              </a:rPr>
              <a:t>Belief </a:t>
            </a:r>
            <a:r>
              <a:rPr lang="en-US" dirty="0" smtClean="0"/>
              <a:t>in strengths; people’s </a:t>
            </a:r>
            <a:r>
              <a:rPr lang="en-US" dirty="0"/>
              <a:t>ability to transcend trauma, discover unbidden life lessons as a result of trauma </a:t>
            </a:r>
          </a:p>
          <a:p>
            <a:pPr lvl="1"/>
            <a:endParaRPr lang="en-US" sz="8400" dirty="0"/>
          </a:p>
          <a:p>
            <a:pPr eaLnBrk="1" hangingPunct="1">
              <a:lnSpc>
                <a:spcPct val="80000"/>
              </a:lnSpc>
              <a:buFontTx/>
              <a:buNone/>
            </a:pPr>
            <a:endParaRPr lang="en-US" sz="2400" dirty="0" smtClean="0"/>
          </a:p>
          <a:p>
            <a:pPr eaLnBrk="1" hangingPunct="1">
              <a:lnSpc>
                <a:spcPct val="80000"/>
              </a:lnSpc>
              <a:buFontTx/>
              <a:buNone/>
            </a:pPr>
            <a:endParaRPr lang="en-US" sz="2400" dirty="0" smtClean="0"/>
          </a:p>
        </p:txBody>
      </p:sp>
    </p:spTree>
    <p:extLst>
      <p:ext uri="{BB962C8B-B14F-4D97-AF65-F5344CB8AC3E}">
        <p14:creationId xmlns:p14="http://schemas.microsoft.com/office/powerpoint/2010/main" val="1245422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1845"/>
            <a:ext cx="8229600" cy="1143000"/>
          </a:xfrm>
        </p:spPr>
        <p:txBody>
          <a:bodyPr/>
          <a:lstStyle/>
          <a:p>
            <a:pPr eaLnBrk="1" hangingPunct="1"/>
            <a:r>
              <a:rPr lang="en-US" dirty="0" smtClean="0"/>
              <a:t>How we treat people matters! </a:t>
            </a:r>
          </a:p>
        </p:txBody>
      </p:sp>
      <p:sp>
        <p:nvSpPr>
          <p:cNvPr id="22531" name="Rectangle 3"/>
          <p:cNvSpPr>
            <a:spLocks noGrp="1" noChangeArrowheads="1"/>
          </p:cNvSpPr>
          <p:nvPr>
            <p:ph type="body" idx="1"/>
          </p:nvPr>
        </p:nvSpPr>
        <p:spPr>
          <a:xfrm>
            <a:off x="457200" y="1174845"/>
            <a:ext cx="8229600" cy="5486400"/>
          </a:xfrm>
        </p:spPr>
        <p:txBody>
          <a:bodyPr/>
          <a:lstStyle/>
          <a:p>
            <a:r>
              <a:rPr lang="en-US" sz="2800" dirty="0"/>
              <a:t>Create environments with </a:t>
            </a:r>
            <a:r>
              <a:rPr lang="en-US" sz="2800" dirty="0">
                <a:solidFill>
                  <a:srgbClr val="FF0000"/>
                </a:solidFill>
              </a:rPr>
              <a:t>social support</a:t>
            </a:r>
            <a:r>
              <a:rPr lang="en-US" sz="2800" dirty="0"/>
              <a:t>; highly correlated with post traumatic growth</a:t>
            </a:r>
          </a:p>
          <a:p>
            <a:r>
              <a:rPr lang="en-US" sz="2800" dirty="0" smtClean="0"/>
              <a:t>Normalizing, creates </a:t>
            </a:r>
            <a:r>
              <a:rPr lang="en-US" sz="2800" dirty="0"/>
              <a:t>basis for common humanity, “I am not alone, I am not the only one;” contradicts isolation and shame, engenders healing, moving toward well </a:t>
            </a:r>
            <a:r>
              <a:rPr lang="en-US" sz="2800" dirty="0" smtClean="0"/>
              <a:t>being</a:t>
            </a:r>
          </a:p>
          <a:p>
            <a:r>
              <a:rPr lang="en-US" sz="2800" dirty="0"/>
              <a:t>Understanding of overarching approach toward PTG should be incorporated in planning, implementing policy and program activities, conversations, interactions, modeling, etc. </a:t>
            </a:r>
          </a:p>
          <a:p>
            <a:endParaRPr lang="en-US" sz="2800" dirty="0"/>
          </a:p>
          <a:p>
            <a:pPr marL="0" indent="0" eaLnBrk="1" hangingPunct="1">
              <a:lnSpc>
                <a:spcPct val="80000"/>
              </a:lnSpc>
              <a:buNone/>
            </a:pPr>
            <a:endParaRPr lang="en-US" sz="2400" dirty="0" smtClean="0"/>
          </a:p>
          <a:p>
            <a:pPr eaLnBrk="1" hangingPunct="1">
              <a:lnSpc>
                <a:spcPct val="80000"/>
              </a:lnSpc>
              <a:buFontTx/>
              <a:buNone/>
            </a:pPr>
            <a:endParaRPr lang="en-US" sz="2400" dirty="0" smtClean="0"/>
          </a:p>
          <a:p>
            <a:pPr eaLnBrk="1" hangingPunct="1">
              <a:lnSpc>
                <a:spcPct val="80000"/>
              </a:lnSpc>
              <a:buFontTx/>
              <a:buNone/>
            </a:pPr>
            <a:endParaRPr lang="en-US" sz="2400" dirty="0" smtClean="0"/>
          </a:p>
        </p:txBody>
      </p:sp>
    </p:spTree>
    <p:extLst>
      <p:ext uri="{BB962C8B-B14F-4D97-AF65-F5344CB8AC3E}">
        <p14:creationId xmlns:p14="http://schemas.microsoft.com/office/powerpoint/2010/main" val="1572404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229600" cy="1143000"/>
          </a:xfrm>
        </p:spPr>
        <p:txBody>
          <a:bodyPr/>
          <a:lstStyle/>
          <a:p>
            <a:pPr eaLnBrk="1" hangingPunct="1"/>
            <a:r>
              <a:rPr lang="en-US" sz="4000" dirty="0" smtClean="0"/>
              <a:t>Paradigm Shift</a:t>
            </a:r>
            <a:br>
              <a:rPr lang="en-US" sz="4000" dirty="0" smtClean="0"/>
            </a:br>
            <a:r>
              <a:rPr lang="en-US" sz="3600" dirty="0" smtClean="0"/>
              <a:t>Pathology to Well Being</a:t>
            </a:r>
            <a:endParaRPr lang="en-US" sz="4000" dirty="0" smtClean="0"/>
          </a:p>
        </p:txBody>
      </p:sp>
      <p:sp>
        <p:nvSpPr>
          <p:cNvPr id="22531" name="Rectangle 3"/>
          <p:cNvSpPr>
            <a:spLocks noGrp="1" noChangeArrowheads="1"/>
          </p:cNvSpPr>
          <p:nvPr>
            <p:ph type="body" idx="1"/>
          </p:nvPr>
        </p:nvSpPr>
        <p:spPr>
          <a:xfrm>
            <a:off x="152400" y="1524000"/>
            <a:ext cx="8839200" cy="5486400"/>
          </a:xfrm>
        </p:spPr>
        <p:txBody>
          <a:bodyPr/>
          <a:lstStyle/>
          <a:p>
            <a:pPr lvl="0"/>
            <a:r>
              <a:rPr lang="en-US" sz="2400" dirty="0" smtClean="0"/>
              <a:t>Moving </a:t>
            </a:r>
            <a:r>
              <a:rPr lang="en-US" sz="2400" dirty="0"/>
              <a:t>away from deficit based (what is wrong with this person?) to strengths based and empowerment focused, (what strengths can help mobilize this person to move toward greater well being and </a:t>
            </a:r>
            <a:r>
              <a:rPr lang="en-US" sz="2400" dirty="0" smtClean="0"/>
              <a:t>PTG?)</a:t>
            </a:r>
            <a:endParaRPr lang="en-US" sz="2000" dirty="0"/>
          </a:p>
          <a:p>
            <a:pPr lvl="0"/>
            <a:r>
              <a:rPr lang="en-US" sz="2400" dirty="0"/>
              <a:t>Dr. John Arden, SEEDS </a:t>
            </a:r>
            <a:endParaRPr lang="en-US" sz="2400" dirty="0" smtClean="0"/>
          </a:p>
          <a:p>
            <a:pPr marL="457200" lvl="1" indent="0">
              <a:buNone/>
            </a:pPr>
            <a:r>
              <a:rPr lang="en-US" sz="2400" dirty="0" smtClean="0">
                <a:solidFill>
                  <a:srgbClr val="FF0000"/>
                </a:solidFill>
              </a:rPr>
              <a:t>S</a:t>
            </a:r>
            <a:r>
              <a:rPr lang="en-US" sz="2400" dirty="0" smtClean="0"/>
              <a:t>  </a:t>
            </a:r>
            <a:r>
              <a:rPr lang="en-US" sz="2400" dirty="0"/>
              <a:t>social </a:t>
            </a:r>
            <a:r>
              <a:rPr lang="en-US" sz="2400" dirty="0" smtClean="0"/>
              <a:t>connectivity</a:t>
            </a:r>
            <a:r>
              <a:rPr lang="en-US" sz="1600" dirty="0"/>
              <a:t> </a:t>
            </a:r>
            <a:r>
              <a:rPr lang="en-US" sz="1600" dirty="0" smtClean="0"/>
              <a:t>   </a:t>
            </a:r>
          </a:p>
          <a:p>
            <a:pPr marL="457200" lvl="1" indent="0">
              <a:buNone/>
            </a:pPr>
            <a:r>
              <a:rPr lang="en-US" sz="2400" dirty="0" smtClean="0">
                <a:solidFill>
                  <a:srgbClr val="FF0000"/>
                </a:solidFill>
              </a:rPr>
              <a:t>E</a:t>
            </a:r>
            <a:r>
              <a:rPr lang="en-US" sz="2400" dirty="0" smtClean="0"/>
              <a:t>  </a:t>
            </a:r>
            <a:r>
              <a:rPr lang="en-US" sz="2400" dirty="0"/>
              <a:t>education</a:t>
            </a:r>
            <a:endParaRPr lang="en-US" sz="2000" dirty="0"/>
          </a:p>
          <a:p>
            <a:pPr marL="457200" lvl="1" indent="0">
              <a:buNone/>
            </a:pPr>
            <a:r>
              <a:rPr lang="en-US" sz="2400" dirty="0" smtClean="0">
                <a:solidFill>
                  <a:srgbClr val="FF0000"/>
                </a:solidFill>
              </a:rPr>
              <a:t>E</a:t>
            </a:r>
            <a:r>
              <a:rPr lang="en-US" sz="2400" dirty="0" smtClean="0"/>
              <a:t>  exercise    </a:t>
            </a:r>
          </a:p>
          <a:p>
            <a:pPr marL="457200" lvl="1" indent="0">
              <a:buNone/>
            </a:pPr>
            <a:r>
              <a:rPr lang="en-US" sz="2400" dirty="0" smtClean="0">
                <a:solidFill>
                  <a:srgbClr val="FF0000"/>
                </a:solidFill>
              </a:rPr>
              <a:t>D</a:t>
            </a:r>
            <a:r>
              <a:rPr lang="en-US" sz="2400" dirty="0" smtClean="0"/>
              <a:t>  diet    </a:t>
            </a:r>
          </a:p>
          <a:p>
            <a:pPr marL="457200" lvl="1" indent="0">
              <a:buNone/>
            </a:pPr>
            <a:r>
              <a:rPr lang="en-US" sz="2400" dirty="0" smtClean="0">
                <a:solidFill>
                  <a:srgbClr val="FF0000"/>
                </a:solidFill>
              </a:rPr>
              <a:t>S</a:t>
            </a:r>
            <a:r>
              <a:rPr lang="en-US" sz="2400" dirty="0" smtClean="0"/>
              <a:t>  sleep</a:t>
            </a:r>
          </a:p>
          <a:p>
            <a:pPr lvl="1"/>
            <a:r>
              <a:rPr lang="en-US" sz="2400" dirty="0" smtClean="0"/>
              <a:t>Simple </a:t>
            </a:r>
            <a:r>
              <a:rPr lang="en-US" sz="2400" dirty="0"/>
              <a:t>to </a:t>
            </a:r>
            <a:r>
              <a:rPr lang="en-US" sz="2400" dirty="0" smtClean="0"/>
              <a:t>understand, </a:t>
            </a:r>
            <a:r>
              <a:rPr lang="en-US" sz="2400" dirty="0"/>
              <a:t>remember, embrace; </a:t>
            </a:r>
            <a:r>
              <a:rPr lang="en-US" sz="2400" dirty="0" smtClean="0"/>
              <a:t>makes </a:t>
            </a:r>
            <a:r>
              <a:rPr lang="en-US" sz="2400" dirty="0"/>
              <a:t>sense</a:t>
            </a:r>
            <a:endParaRPr lang="en-US" sz="1800" dirty="0"/>
          </a:p>
          <a:p>
            <a:pPr eaLnBrk="1" hangingPunct="1">
              <a:lnSpc>
                <a:spcPct val="80000"/>
              </a:lnSpc>
            </a:pPr>
            <a:endParaRPr lang="en-US" sz="2400" dirty="0" smtClean="0"/>
          </a:p>
          <a:p>
            <a:pPr eaLnBrk="1" hangingPunct="1">
              <a:lnSpc>
                <a:spcPct val="80000"/>
              </a:lnSpc>
              <a:buFontTx/>
              <a:buNone/>
            </a:pPr>
            <a:endParaRPr lang="en-US" sz="2400" dirty="0" smtClean="0"/>
          </a:p>
          <a:p>
            <a:pPr eaLnBrk="1" hangingPunct="1">
              <a:lnSpc>
                <a:spcPct val="80000"/>
              </a:lnSpc>
              <a:buFontTx/>
              <a:buNone/>
            </a:pPr>
            <a:endParaRPr lang="en-US" sz="2400" dirty="0" smtClean="0"/>
          </a:p>
        </p:txBody>
      </p:sp>
    </p:spTree>
    <p:extLst>
      <p:ext uri="{BB962C8B-B14F-4D97-AF65-F5344CB8AC3E}">
        <p14:creationId xmlns:p14="http://schemas.microsoft.com/office/powerpoint/2010/main" val="1817277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1845"/>
            <a:ext cx="8229600" cy="1143000"/>
          </a:xfrm>
        </p:spPr>
        <p:txBody>
          <a:bodyPr/>
          <a:lstStyle/>
          <a:p>
            <a:pPr eaLnBrk="1" hangingPunct="1"/>
            <a:r>
              <a:rPr lang="en-US" sz="4000" dirty="0" smtClean="0"/>
              <a:t>Well Being</a:t>
            </a:r>
          </a:p>
        </p:txBody>
      </p:sp>
      <p:sp>
        <p:nvSpPr>
          <p:cNvPr id="22531" name="Rectangle 3"/>
          <p:cNvSpPr>
            <a:spLocks noGrp="1" noChangeArrowheads="1"/>
          </p:cNvSpPr>
          <p:nvPr>
            <p:ph type="body" idx="1"/>
          </p:nvPr>
        </p:nvSpPr>
        <p:spPr>
          <a:xfrm>
            <a:off x="152400" y="1524000"/>
            <a:ext cx="8839200" cy="5486400"/>
          </a:xfrm>
        </p:spPr>
        <p:txBody>
          <a:bodyPr/>
          <a:lstStyle/>
          <a:p>
            <a:pPr lvl="0"/>
            <a:r>
              <a:rPr lang="en-US" dirty="0"/>
              <a:t>Dr. Daniel </a:t>
            </a:r>
            <a:r>
              <a:rPr lang="en-US" dirty="0" smtClean="0"/>
              <a:t>Siegel defines </a:t>
            </a:r>
            <a:r>
              <a:rPr lang="en-US" dirty="0"/>
              <a:t>well being </a:t>
            </a:r>
            <a:r>
              <a:rPr lang="en-US" dirty="0" smtClean="0"/>
              <a:t>using the </a:t>
            </a:r>
            <a:r>
              <a:rPr lang="en-US" dirty="0" smtClean="0">
                <a:solidFill>
                  <a:srgbClr val="FF0000"/>
                </a:solidFill>
              </a:rPr>
              <a:t>FACES</a:t>
            </a:r>
            <a:r>
              <a:rPr lang="en-US" dirty="0" smtClean="0"/>
              <a:t> </a:t>
            </a:r>
            <a:r>
              <a:rPr lang="en-US" dirty="0"/>
              <a:t>flow, qualities which promote well being</a:t>
            </a:r>
            <a:endParaRPr lang="en-US" sz="2800" dirty="0"/>
          </a:p>
          <a:p>
            <a:pPr lvl="1"/>
            <a:r>
              <a:rPr lang="en-US" dirty="0">
                <a:solidFill>
                  <a:srgbClr val="FF0000"/>
                </a:solidFill>
              </a:rPr>
              <a:t>F</a:t>
            </a:r>
            <a:r>
              <a:rPr lang="en-US" dirty="0"/>
              <a:t>  flexible </a:t>
            </a:r>
            <a:endParaRPr lang="en-US" sz="2400" dirty="0"/>
          </a:p>
          <a:p>
            <a:pPr lvl="1"/>
            <a:r>
              <a:rPr lang="en-US" dirty="0">
                <a:solidFill>
                  <a:srgbClr val="FF0000"/>
                </a:solidFill>
              </a:rPr>
              <a:t>A </a:t>
            </a:r>
            <a:r>
              <a:rPr lang="en-US" dirty="0"/>
              <a:t> adaptable</a:t>
            </a:r>
            <a:endParaRPr lang="en-US" sz="2400" dirty="0"/>
          </a:p>
          <a:p>
            <a:pPr lvl="1"/>
            <a:r>
              <a:rPr lang="en-US" dirty="0">
                <a:solidFill>
                  <a:srgbClr val="FF0000"/>
                </a:solidFill>
              </a:rPr>
              <a:t>C</a:t>
            </a:r>
            <a:r>
              <a:rPr lang="en-US" dirty="0"/>
              <a:t>  coherent</a:t>
            </a:r>
            <a:endParaRPr lang="en-US" sz="2400" dirty="0"/>
          </a:p>
          <a:p>
            <a:pPr lvl="1"/>
            <a:r>
              <a:rPr lang="en-US" dirty="0">
                <a:solidFill>
                  <a:srgbClr val="FF0000"/>
                </a:solidFill>
              </a:rPr>
              <a:t>E</a:t>
            </a:r>
            <a:r>
              <a:rPr lang="en-US" dirty="0"/>
              <a:t>  energized</a:t>
            </a:r>
            <a:endParaRPr lang="en-US" sz="2400" dirty="0"/>
          </a:p>
          <a:p>
            <a:pPr lvl="1"/>
            <a:r>
              <a:rPr lang="en-US" dirty="0">
                <a:solidFill>
                  <a:srgbClr val="FF0000"/>
                </a:solidFill>
              </a:rPr>
              <a:t>S</a:t>
            </a:r>
            <a:r>
              <a:rPr lang="en-US" dirty="0"/>
              <a:t>  stable </a:t>
            </a:r>
            <a:endParaRPr lang="en-US" sz="2400" dirty="0"/>
          </a:p>
          <a:p>
            <a:pPr lvl="0"/>
            <a:r>
              <a:rPr lang="en-US" dirty="0"/>
              <a:t>Looking to nurture those qualities </a:t>
            </a:r>
            <a:endParaRPr lang="en-US" sz="2800" dirty="0"/>
          </a:p>
          <a:p>
            <a:pPr eaLnBrk="1" hangingPunct="1">
              <a:lnSpc>
                <a:spcPct val="80000"/>
              </a:lnSpc>
            </a:pPr>
            <a:endParaRPr lang="en-US" sz="2400" dirty="0" smtClean="0"/>
          </a:p>
          <a:p>
            <a:pPr eaLnBrk="1" hangingPunct="1">
              <a:lnSpc>
                <a:spcPct val="80000"/>
              </a:lnSpc>
              <a:buFontTx/>
              <a:buNone/>
            </a:pPr>
            <a:endParaRPr lang="en-US" sz="2400" dirty="0" smtClean="0"/>
          </a:p>
          <a:p>
            <a:pPr eaLnBrk="1" hangingPunct="1">
              <a:lnSpc>
                <a:spcPct val="80000"/>
              </a:lnSpc>
              <a:buFontTx/>
              <a:buNone/>
            </a:pPr>
            <a:endParaRPr lang="en-US" sz="2400" dirty="0" smtClean="0"/>
          </a:p>
        </p:txBody>
      </p:sp>
    </p:spTree>
    <p:extLst>
      <p:ext uri="{BB962C8B-B14F-4D97-AF65-F5344CB8AC3E}">
        <p14:creationId xmlns:p14="http://schemas.microsoft.com/office/powerpoint/2010/main" val="825285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31845"/>
            <a:ext cx="8991600" cy="1143000"/>
          </a:xfrm>
        </p:spPr>
        <p:txBody>
          <a:bodyPr/>
          <a:lstStyle/>
          <a:p>
            <a:pPr eaLnBrk="1" hangingPunct="1"/>
            <a:r>
              <a:rPr lang="en-US" sz="4000" dirty="0" smtClean="0"/>
              <a:t>Cultural and Historical Trauma (CHT)</a:t>
            </a:r>
          </a:p>
        </p:txBody>
      </p:sp>
      <p:sp>
        <p:nvSpPr>
          <p:cNvPr id="22531" name="Rectangle 3"/>
          <p:cNvSpPr>
            <a:spLocks noGrp="1" noChangeArrowheads="1"/>
          </p:cNvSpPr>
          <p:nvPr>
            <p:ph type="body" idx="1"/>
          </p:nvPr>
        </p:nvSpPr>
        <p:spPr>
          <a:xfrm>
            <a:off x="533400" y="1447800"/>
            <a:ext cx="8229600" cy="5149755"/>
          </a:xfrm>
        </p:spPr>
        <p:txBody>
          <a:bodyPr/>
          <a:lstStyle/>
          <a:p>
            <a:r>
              <a:rPr lang="en-US" sz="2800" dirty="0" smtClean="0"/>
              <a:t>CHT </a:t>
            </a:r>
            <a:r>
              <a:rPr lang="en-US" sz="2800" dirty="0"/>
              <a:t>happens through </a:t>
            </a:r>
            <a:r>
              <a:rPr lang="en-US" sz="2800" dirty="0">
                <a:solidFill>
                  <a:srgbClr val="FF0000"/>
                </a:solidFill>
              </a:rPr>
              <a:t>group membership </a:t>
            </a:r>
            <a:r>
              <a:rPr lang="en-US" sz="2800" dirty="0"/>
              <a:t>(indigenous populations; </a:t>
            </a:r>
            <a:r>
              <a:rPr lang="en-US" sz="2800" dirty="0" smtClean="0"/>
              <a:t>oppression/“isms” racism</a:t>
            </a:r>
            <a:r>
              <a:rPr lang="en-US" sz="2800" dirty="0"/>
              <a:t>, </a:t>
            </a:r>
            <a:r>
              <a:rPr lang="en-US" sz="2800" dirty="0" smtClean="0"/>
              <a:t>sexism, etc., </a:t>
            </a:r>
            <a:r>
              <a:rPr lang="en-US" sz="2800" dirty="0"/>
              <a:t>poverty, marginalization, disenfranchisement, etc</a:t>
            </a:r>
            <a:r>
              <a:rPr lang="en-US" sz="2800" dirty="0" smtClean="0"/>
              <a:t>.)</a:t>
            </a:r>
          </a:p>
          <a:p>
            <a:r>
              <a:rPr lang="en-US" sz="2800" dirty="0" smtClean="0"/>
              <a:t>Anyone can be members of multiple groups</a:t>
            </a:r>
          </a:p>
          <a:p>
            <a:r>
              <a:rPr lang="en-US" sz="2800" dirty="0" smtClean="0"/>
              <a:t>CHT impacts </a:t>
            </a:r>
            <a:r>
              <a:rPr lang="en-US" sz="2800" dirty="0"/>
              <a:t>successive generations</a:t>
            </a:r>
            <a:endParaRPr lang="en-US" sz="2400" dirty="0"/>
          </a:p>
          <a:p>
            <a:r>
              <a:rPr lang="en-US" sz="2800" dirty="0"/>
              <a:t>Not just about what happened in the past, also about what is still happening </a:t>
            </a:r>
            <a:r>
              <a:rPr lang="en-US" sz="2800" dirty="0" smtClean="0"/>
              <a:t>today, (</a:t>
            </a:r>
            <a:r>
              <a:rPr lang="en-US" sz="2800" dirty="0" err="1" smtClean="0"/>
              <a:t>retraumatization</a:t>
            </a:r>
            <a:r>
              <a:rPr lang="en-US" sz="2800" dirty="0" smtClean="0"/>
              <a:t>, insidious)</a:t>
            </a:r>
            <a:endParaRPr lang="en-US" sz="2400" dirty="0"/>
          </a:p>
          <a:p>
            <a:pPr eaLnBrk="1" hangingPunct="1">
              <a:lnSpc>
                <a:spcPct val="80000"/>
              </a:lnSpc>
              <a:buFontTx/>
              <a:buNone/>
            </a:pPr>
            <a:endParaRPr lang="en-US" sz="2000" dirty="0" smtClean="0"/>
          </a:p>
          <a:p>
            <a:pPr eaLnBrk="1" hangingPunct="1">
              <a:lnSpc>
                <a:spcPct val="80000"/>
              </a:lnSpc>
              <a:buFontTx/>
              <a:buNone/>
            </a:pPr>
            <a:endParaRPr lang="en-US" sz="2000" dirty="0" smtClean="0"/>
          </a:p>
        </p:txBody>
      </p:sp>
    </p:spTree>
    <p:extLst>
      <p:ext uri="{BB962C8B-B14F-4D97-AF65-F5344CB8AC3E}">
        <p14:creationId xmlns:p14="http://schemas.microsoft.com/office/powerpoint/2010/main" val="1684830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8496" y="-76200"/>
            <a:ext cx="8991600" cy="1143000"/>
          </a:xfrm>
        </p:spPr>
        <p:txBody>
          <a:bodyPr/>
          <a:lstStyle/>
          <a:p>
            <a:pPr eaLnBrk="1" hangingPunct="1"/>
            <a:r>
              <a:rPr lang="en-US" sz="4000" dirty="0" smtClean="0"/>
              <a:t>Cultural and Historical Trauma (CHT)</a:t>
            </a:r>
          </a:p>
        </p:txBody>
      </p:sp>
      <p:sp>
        <p:nvSpPr>
          <p:cNvPr id="22531" name="Rectangle 3"/>
          <p:cNvSpPr>
            <a:spLocks noGrp="1" noChangeArrowheads="1"/>
          </p:cNvSpPr>
          <p:nvPr>
            <p:ph type="body" idx="1"/>
          </p:nvPr>
        </p:nvSpPr>
        <p:spPr>
          <a:xfrm>
            <a:off x="304800" y="1371600"/>
            <a:ext cx="8458200" cy="5105400"/>
          </a:xfrm>
        </p:spPr>
        <p:txBody>
          <a:bodyPr/>
          <a:lstStyle/>
          <a:p>
            <a:r>
              <a:rPr lang="en-US" sz="2400" dirty="0" smtClean="0"/>
              <a:t>Healing of CHT contradicts </a:t>
            </a:r>
            <a:r>
              <a:rPr lang="en-US" sz="2400" dirty="0"/>
              <a:t>isolation, </a:t>
            </a:r>
            <a:r>
              <a:rPr lang="en-US" sz="2400" dirty="0" smtClean="0"/>
              <a:t>shame</a:t>
            </a:r>
          </a:p>
          <a:p>
            <a:r>
              <a:rPr lang="en-US" sz="2400" dirty="0" smtClean="0"/>
              <a:t>Moves </a:t>
            </a:r>
            <a:r>
              <a:rPr lang="en-US" sz="2400" dirty="0"/>
              <a:t>toward empowerment, rekindling of cultural pride and by extension, personal </a:t>
            </a:r>
            <a:r>
              <a:rPr lang="en-US" sz="2400" dirty="0" smtClean="0"/>
              <a:t>value</a:t>
            </a:r>
          </a:p>
          <a:p>
            <a:r>
              <a:rPr lang="en-US" sz="2400" dirty="0" smtClean="0"/>
              <a:t>“</a:t>
            </a:r>
            <a:r>
              <a:rPr lang="en-US" sz="2400" dirty="0"/>
              <a:t>I am </a:t>
            </a:r>
            <a:r>
              <a:rPr lang="en-US" sz="2400" dirty="0" smtClean="0"/>
              <a:t>somebody!” “I come from a culture of …..” (cultural values; strength/ compassion, cooperation, etc.)</a:t>
            </a:r>
          </a:p>
          <a:p>
            <a:r>
              <a:rPr lang="en-US" sz="2400" dirty="0" smtClean="0"/>
              <a:t>Current examples (many historical examples)</a:t>
            </a:r>
          </a:p>
          <a:p>
            <a:pPr lvl="1"/>
            <a:r>
              <a:rPr lang="en-US" sz="2000" dirty="0" smtClean="0"/>
              <a:t>Black lives matter</a:t>
            </a:r>
          </a:p>
          <a:p>
            <a:pPr lvl="1"/>
            <a:r>
              <a:rPr lang="en-US" sz="2000" dirty="0" smtClean="0"/>
              <a:t>Hawaiian immersion schools</a:t>
            </a:r>
          </a:p>
          <a:p>
            <a:pPr lvl="1"/>
            <a:r>
              <a:rPr lang="en-US" sz="2000" dirty="0" smtClean="0"/>
              <a:t>Standing Rock </a:t>
            </a:r>
          </a:p>
          <a:p>
            <a:r>
              <a:rPr lang="en-US" sz="2400" dirty="0" smtClean="0"/>
              <a:t>All emerged as a way to take a stand, to change the paradigm and instill hope</a:t>
            </a:r>
            <a:endParaRPr lang="en-US" sz="2000" dirty="0" smtClean="0"/>
          </a:p>
          <a:p>
            <a:pPr eaLnBrk="1" hangingPunct="1">
              <a:lnSpc>
                <a:spcPct val="80000"/>
              </a:lnSpc>
              <a:buFontTx/>
              <a:buNone/>
            </a:pPr>
            <a:endParaRPr lang="en-US" sz="2000" dirty="0" smtClean="0"/>
          </a:p>
        </p:txBody>
      </p:sp>
    </p:spTree>
    <p:extLst>
      <p:ext uri="{BB962C8B-B14F-4D97-AF65-F5344CB8AC3E}">
        <p14:creationId xmlns:p14="http://schemas.microsoft.com/office/powerpoint/2010/main" val="3608779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71600"/>
            <a:ext cx="9174707" cy="5322332"/>
          </a:xfrm>
        </p:spPr>
        <p:txBody>
          <a:bodyPr/>
          <a:lstStyle/>
          <a:p>
            <a:pPr eaLnBrk="1" hangingPunct="1"/>
            <a:r>
              <a:rPr lang="en-US" sz="4800" i="1" dirty="0"/>
              <a:t>Each individual </a:t>
            </a:r>
            <a:r>
              <a:rPr lang="en-US" sz="4800" i="1" dirty="0" smtClean="0"/>
              <a:t/>
            </a:r>
            <a:br>
              <a:rPr lang="en-US" sz="4800" i="1" dirty="0" smtClean="0"/>
            </a:br>
            <a:r>
              <a:rPr lang="en-US" sz="4800" i="1" dirty="0" smtClean="0"/>
              <a:t>has </a:t>
            </a:r>
            <a:r>
              <a:rPr lang="en-US" sz="4800" i="1" dirty="0"/>
              <a:t>a universal responsibility to shape institutions </a:t>
            </a:r>
            <a:r>
              <a:rPr lang="en-US" sz="4800" i="1" dirty="0" smtClean="0"/>
              <a:t/>
            </a:r>
            <a:br>
              <a:rPr lang="en-US" sz="4800" i="1" dirty="0" smtClean="0"/>
            </a:br>
            <a:r>
              <a:rPr lang="en-US" sz="4800" i="1" dirty="0" smtClean="0"/>
              <a:t>to </a:t>
            </a:r>
            <a:r>
              <a:rPr lang="en-US" sz="4800" i="1" dirty="0"/>
              <a:t>serve human needs </a:t>
            </a:r>
            <a:r>
              <a:rPr lang="en-US" sz="4800" dirty="0"/>
              <a:t> </a:t>
            </a:r>
            <a:br>
              <a:rPr lang="en-US" sz="4800" dirty="0"/>
            </a:br>
            <a:r>
              <a:rPr lang="en-US" sz="4800" dirty="0" smtClean="0"/>
              <a:t/>
            </a:r>
            <a:br>
              <a:rPr lang="en-US" sz="4800" dirty="0" smtClean="0"/>
            </a:br>
            <a:r>
              <a:rPr lang="en-US" sz="3200" dirty="0" smtClean="0"/>
              <a:t>The </a:t>
            </a:r>
            <a:r>
              <a:rPr lang="en-US" sz="3200" dirty="0"/>
              <a:t>Dalai Lama</a:t>
            </a:r>
            <a:r>
              <a:rPr lang="en-US" sz="4800" dirty="0"/>
              <a:t/>
            </a:r>
            <a:br>
              <a:rPr lang="en-US" sz="4800" dirty="0"/>
            </a:br>
            <a:endParaRPr lang="en-US" sz="4800" b="1" i="1" dirty="0" smtClean="0">
              <a:solidFill>
                <a:schemeClr val="tx1"/>
              </a:solidFill>
            </a:endParaRPr>
          </a:p>
        </p:txBody>
      </p:sp>
    </p:spTree>
    <p:extLst>
      <p:ext uri="{BB962C8B-B14F-4D97-AF65-F5344CB8AC3E}">
        <p14:creationId xmlns:p14="http://schemas.microsoft.com/office/powerpoint/2010/main" val="3384661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
            </a:r>
            <a:br>
              <a:rPr lang="en-US" dirty="0" smtClean="0"/>
            </a:br>
            <a:r>
              <a:rPr lang="en-US" dirty="0" smtClean="0"/>
              <a:t>Examples of C/H PTG</a:t>
            </a:r>
            <a:r>
              <a:rPr lang="en-US" dirty="0"/>
              <a:t/>
            </a:r>
            <a:br>
              <a:rPr lang="en-US" dirty="0"/>
            </a:br>
            <a:endParaRPr lang="en-US" dirty="0"/>
          </a:p>
        </p:txBody>
      </p:sp>
      <p:sp>
        <p:nvSpPr>
          <p:cNvPr id="3" name="Content Placeholder 2"/>
          <p:cNvSpPr>
            <a:spLocks noGrp="1"/>
          </p:cNvSpPr>
          <p:nvPr>
            <p:ph idx="1"/>
          </p:nvPr>
        </p:nvSpPr>
        <p:spPr>
          <a:xfrm>
            <a:off x="304800" y="1295400"/>
            <a:ext cx="8610600" cy="5334000"/>
          </a:xfrm>
        </p:spPr>
        <p:txBody>
          <a:bodyPr/>
          <a:lstStyle/>
          <a:p>
            <a:pPr marL="0" indent="0">
              <a:buNone/>
            </a:pPr>
            <a:r>
              <a:rPr lang="en-US" sz="2600" dirty="0" smtClean="0"/>
              <a:t/>
            </a:r>
            <a:br>
              <a:rPr lang="en-US" sz="2600" dirty="0" smtClean="0"/>
            </a:br>
            <a:endParaRPr lang="en-US" sz="2600" dirty="0" smtClean="0"/>
          </a:p>
          <a:p>
            <a:endParaRPr lang="en-US" sz="3000" dirty="0"/>
          </a:p>
          <a:p>
            <a:pPr marL="0" lvl="0" indent="0">
              <a:buNone/>
            </a:pPr>
            <a:endParaRPr lang="en-US" dirty="0" smtClean="0"/>
          </a:p>
        </p:txBody>
      </p:sp>
      <p:sp>
        <p:nvSpPr>
          <p:cNvPr id="4" name="Rectangle 3"/>
          <p:cNvSpPr/>
          <p:nvPr/>
        </p:nvSpPr>
        <p:spPr>
          <a:xfrm>
            <a:off x="435864" y="1295400"/>
            <a:ext cx="8077200" cy="5109091"/>
          </a:xfrm>
          <a:prstGeom prst="rect">
            <a:avLst/>
          </a:prstGeom>
        </p:spPr>
        <p:txBody>
          <a:bodyPr wrap="square">
            <a:spAutoFit/>
          </a:bodyPr>
          <a:lstStyle/>
          <a:p>
            <a:r>
              <a:rPr lang="en-US" sz="3000" dirty="0"/>
              <a:t>Queen Liliuokalani</a:t>
            </a:r>
          </a:p>
          <a:p>
            <a:pPr lvl="1"/>
            <a:r>
              <a:rPr lang="en-US" sz="2400" i="1" dirty="0">
                <a:solidFill>
                  <a:schemeClr val="accent6">
                    <a:lumMod val="75000"/>
                  </a:schemeClr>
                </a:solidFill>
              </a:rPr>
              <a:t>I could not turn back the time for the political change but there is still time to save our heritage. You must remember never to cease to act because you fear you may fail…</a:t>
            </a:r>
          </a:p>
          <a:p>
            <a:r>
              <a:rPr lang="en-US" sz="2800" dirty="0"/>
              <a:t>Dalai Lama, Desmond Tutu (The Book of Joy)</a:t>
            </a:r>
          </a:p>
          <a:p>
            <a:pPr lvl="1"/>
            <a:r>
              <a:rPr lang="en-US" sz="2400" i="1" dirty="0">
                <a:solidFill>
                  <a:srgbClr val="262673"/>
                </a:solidFill>
              </a:rPr>
              <a:t>The Dalai Lama would have never become a world spiritual leader without being chased out of his cloistered kingdom</a:t>
            </a:r>
            <a:endParaRPr lang="en-US" sz="2400" dirty="0"/>
          </a:p>
          <a:p>
            <a:r>
              <a:rPr lang="en-US" sz="2800" dirty="0"/>
              <a:t>Nelson Mandela</a:t>
            </a:r>
          </a:p>
          <a:p>
            <a:pPr lvl="1"/>
            <a:r>
              <a:rPr lang="en-US" sz="2400" i="1" dirty="0">
                <a:solidFill>
                  <a:srgbClr val="262673"/>
                </a:solidFill>
              </a:rPr>
              <a:t>As I walked out the door toward the gate that would lead to my freedom, I knew that if I didn’t leave my bitterness and hatred behind, I’d still be in prison</a:t>
            </a:r>
            <a:endParaRPr lang="en-US" dirty="0"/>
          </a:p>
        </p:txBody>
      </p:sp>
    </p:spTree>
    <p:extLst>
      <p:ext uri="{BB962C8B-B14F-4D97-AF65-F5344CB8AC3E}">
        <p14:creationId xmlns:p14="http://schemas.microsoft.com/office/powerpoint/2010/main" val="1861766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31845"/>
            <a:ext cx="8991600" cy="1143000"/>
          </a:xfrm>
        </p:spPr>
        <p:txBody>
          <a:bodyPr/>
          <a:lstStyle/>
          <a:p>
            <a:pPr eaLnBrk="1" hangingPunct="1"/>
            <a:r>
              <a:rPr lang="en-US" sz="4000" dirty="0" smtClean="0"/>
              <a:t>Self Compassion, Self Talk</a:t>
            </a:r>
          </a:p>
        </p:txBody>
      </p:sp>
      <p:sp>
        <p:nvSpPr>
          <p:cNvPr id="22531" name="Rectangle 3"/>
          <p:cNvSpPr>
            <a:spLocks noGrp="1" noChangeArrowheads="1"/>
          </p:cNvSpPr>
          <p:nvPr>
            <p:ph type="body" idx="1"/>
          </p:nvPr>
        </p:nvSpPr>
        <p:spPr>
          <a:xfrm>
            <a:off x="304800" y="1174846"/>
            <a:ext cx="8610600" cy="5302156"/>
          </a:xfrm>
        </p:spPr>
        <p:txBody>
          <a:bodyPr/>
          <a:lstStyle/>
          <a:p>
            <a:pPr marL="0" indent="0">
              <a:buNone/>
            </a:pPr>
            <a:r>
              <a:rPr lang="en-US" dirty="0"/>
              <a:t>Growing awareness of the </a:t>
            </a:r>
            <a:r>
              <a:rPr lang="en-US" dirty="0">
                <a:solidFill>
                  <a:srgbClr val="FF0000"/>
                </a:solidFill>
              </a:rPr>
              <a:t>importance</a:t>
            </a:r>
            <a:r>
              <a:rPr lang="en-US" dirty="0"/>
              <a:t> of </a:t>
            </a:r>
            <a:r>
              <a:rPr lang="en-US" dirty="0">
                <a:solidFill>
                  <a:srgbClr val="FF0000"/>
                </a:solidFill>
              </a:rPr>
              <a:t>how we treat ourselves</a:t>
            </a:r>
            <a:r>
              <a:rPr lang="en-US" dirty="0"/>
              <a:t>, internally talk to ourselves</a:t>
            </a:r>
            <a:endParaRPr lang="en-US" sz="2800" dirty="0"/>
          </a:p>
          <a:p>
            <a:pPr lvl="1"/>
            <a:r>
              <a:rPr lang="en-US" dirty="0"/>
              <a:t>Kristen Neff, Harvard </a:t>
            </a:r>
            <a:r>
              <a:rPr lang="en-US" dirty="0" smtClean="0"/>
              <a:t>University</a:t>
            </a:r>
            <a:r>
              <a:rPr lang="en-US" sz="2400" dirty="0" smtClean="0"/>
              <a:t>, </a:t>
            </a:r>
            <a:r>
              <a:rPr lang="en-US" dirty="0" smtClean="0"/>
              <a:t>pioneering </a:t>
            </a:r>
            <a:r>
              <a:rPr lang="en-US" dirty="0"/>
              <a:t>researcher in the field of self </a:t>
            </a:r>
            <a:r>
              <a:rPr lang="en-US" dirty="0" smtClean="0"/>
              <a:t>compassion</a:t>
            </a:r>
            <a:endParaRPr lang="en-US" dirty="0"/>
          </a:p>
          <a:p>
            <a:pPr lvl="1"/>
            <a:r>
              <a:rPr lang="en-US" i="1" dirty="0" smtClean="0"/>
              <a:t>With </a:t>
            </a:r>
            <a:r>
              <a:rPr lang="en-US" i="1" dirty="0"/>
              <a:t>self compassion, we give ourselves the same kindness and care we’d give to a good friend. Instead of mercilessly judging and criticizing </a:t>
            </a:r>
            <a:r>
              <a:rPr lang="en-US" i="1" dirty="0" smtClean="0"/>
              <a:t>[ourselves] </a:t>
            </a:r>
            <a:r>
              <a:rPr lang="en-US" i="1" dirty="0"/>
              <a:t>for various inadequacies or shortcomings, self-compassion means </a:t>
            </a:r>
            <a:r>
              <a:rPr lang="en-US" i="1" dirty="0" smtClean="0"/>
              <a:t>we </a:t>
            </a:r>
            <a:r>
              <a:rPr lang="en-US" i="1" dirty="0"/>
              <a:t>are kind and understanding </a:t>
            </a:r>
            <a:r>
              <a:rPr lang="en-US" i="1" dirty="0" smtClean="0"/>
              <a:t>when </a:t>
            </a:r>
            <a:r>
              <a:rPr lang="en-US" i="1" dirty="0"/>
              <a:t>confronted with personal failings</a:t>
            </a:r>
            <a:r>
              <a:rPr lang="en-US" i="1" dirty="0" smtClean="0"/>
              <a:t>.</a:t>
            </a:r>
            <a:endParaRPr lang="en-US" sz="2000" i="1" dirty="0"/>
          </a:p>
          <a:p>
            <a:pPr eaLnBrk="1" hangingPunct="1">
              <a:lnSpc>
                <a:spcPct val="80000"/>
              </a:lnSpc>
              <a:buFontTx/>
              <a:buNone/>
            </a:pPr>
            <a:endParaRPr lang="en-US" sz="2000" dirty="0" smtClean="0"/>
          </a:p>
          <a:p>
            <a:pPr eaLnBrk="1" hangingPunct="1">
              <a:lnSpc>
                <a:spcPct val="80000"/>
              </a:lnSpc>
              <a:buFontTx/>
              <a:buNone/>
            </a:pPr>
            <a:endParaRPr lang="en-US" sz="2000" dirty="0" smtClean="0"/>
          </a:p>
        </p:txBody>
      </p:sp>
    </p:spTree>
    <p:extLst>
      <p:ext uri="{BB962C8B-B14F-4D97-AF65-F5344CB8AC3E}">
        <p14:creationId xmlns:p14="http://schemas.microsoft.com/office/powerpoint/2010/main" val="2524138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31845"/>
            <a:ext cx="8991600" cy="1143000"/>
          </a:xfrm>
        </p:spPr>
        <p:txBody>
          <a:bodyPr/>
          <a:lstStyle/>
          <a:p>
            <a:pPr eaLnBrk="1" hangingPunct="1"/>
            <a:r>
              <a:rPr lang="en-US" sz="4000" dirty="0" smtClean="0"/>
              <a:t>Hallmark of PTG is Self Compassion</a:t>
            </a:r>
          </a:p>
        </p:txBody>
      </p:sp>
      <p:sp>
        <p:nvSpPr>
          <p:cNvPr id="22531" name="Rectangle 3"/>
          <p:cNvSpPr>
            <a:spLocks noGrp="1" noChangeArrowheads="1"/>
          </p:cNvSpPr>
          <p:nvPr>
            <p:ph type="body" idx="1"/>
          </p:nvPr>
        </p:nvSpPr>
        <p:spPr>
          <a:xfrm>
            <a:off x="304800" y="1174846"/>
            <a:ext cx="8610600" cy="5302156"/>
          </a:xfrm>
        </p:spPr>
        <p:txBody>
          <a:bodyPr/>
          <a:lstStyle/>
          <a:p>
            <a:r>
              <a:rPr lang="en-US" sz="2800" dirty="0"/>
              <a:t>PTG advocate, trauma therapist Lisa Ferentz: </a:t>
            </a:r>
            <a:r>
              <a:rPr lang="en-US" sz="2800" i="1" dirty="0" smtClean="0"/>
              <a:t>I </a:t>
            </a:r>
            <a:r>
              <a:rPr lang="en-US" sz="2800" i="1" dirty="0"/>
              <a:t>believe there’s nothing more powerful than the way we talk to ourselves about ourselves. What’s new for me [as a trauma therapist] is listening not only to the trauma narrative … but…really listening to how [the client] talks about their narrative. Is there shame? Is there self-blame</a:t>
            </a:r>
            <a:r>
              <a:rPr lang="en-US" sz="2800" i="1" dirty="0" smtClean="0"/>
              <a:t>?</a:t>
            </a:r>
            <a:endParaRPr lang="en-US" sz="2800" dirty="0"/>
          </a:p>
          <a:p>
            <a:r>
              <a:rPr lang="en-US" dirty="0"/>
              <a:t>Self compassion is correlated to post traumatic growth; nurturing/encouraging self compassion (and practicing it ourselves) contributes to </a:t>
            </a:r>
            <a:r>
              <a:rPr lang="en-US" dirty="0" smtClean="0"/>
              <a:t>PTG</a:t>
            </a:r>
            <a:r>
              <a:rPr lang="en-US" dirty="0"/>
              <a:t> </a:t>
            </a:r>
            <a:endParaRPr lang="en-US" sz="2800" dirty="0"/>
          </a:p>
          <a:p>
            <a:pPr eaLnBrk="1" hangingPunct="1">
              <a:lnSpc>
                <a:spcPct val="80000"/>
              </a:lnSpc>
              <a:buFontTx/>
              <a:buNone/>
            </a:pPr>
            <a:endParaRPr lang="en-US" sz="2000" dirty="0" smtClean="0"/>
          </a:p>
          <a:p>
            <a:pPr eaLnBrk="1" hangingPunct="1">
              <a:lnSpc>
                <a:spcPct val="80000"/>
              </a:lnSpc>
              <a:buFontTx/>
              <a:buNone/>
            </a:pPr>
            <a:endParaRPr lang="en-US" sz="2000" dirty="0" smtClean="0"/>
          </a:p>
        </p:txBody>
      </p:sp>
    </p:spTree>
    <p:extLst>
      <p:ext uri="{BB962C8B-B14F-4D97-AF65-F5344CB8AC3E}">
        <p14:creationId xmlns:p14="http://schemas.microsoft.com/office/powerpoint/2010/main" val="2160311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04800" y="381000"/>
            <a:ext cx="8610600" cy="6096002"/>
          </a:xfrm>
        </p:spPr>
        <p:txBody>
          <a:bodyPr/>
          <a:lstStyle/>
          <a:p>
            <a:pPr marL="0" indent="0" algn="ctr">
              <a:buNone/>
            </a:pPr>
            <a:endParaRPr lang="en-US" sz="6600" dirty="0" smtClean="0"/>
          </a:p>
          <a:p>
            <a:pPr eaLnBrk="1" hangingPunct="1">
              <a:lnSpc>
                <a:spcPct val="80000"/>
              </a:lnSpc>
              <a:buFontTx/>
              <a:buNone/>
            </a:pPr>
            <a:endParaRPr lang="en-US" sz="2000" dirty="0" smtClean="0"/>
          </a:p>
          <a:p>
            <a:pPr eaLnBrk="1" hangingPunct="1">
              <a:lnSpc>
                <a:spcPct val="80000"/>
              </a:lnSpc>
              <a:buFontTx/>
              <a:buNone/>
            </a:pPr>
            <a:endParaRPr lang="en-US" sz="2000" dirty="0" smtClean="0"/>
          </a:p>
        </p:txBody>
      </p:sp>
      <p:pic>
        <p:nvPicPr>
          <p:cNvPr id="4" name="Picture 3" descr="F:\Mahealani's Pics\10.17.17\IMG_38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76200"/>
            <a:ext cx="7772400" cy="8427720"/>
          </a:xfrm>
          <a:prstGeom prst="rect">
            <a:avLst/>
          </a:prstGeom>
          <a:noFill/>
          <a:ln>
            <a:noFill/>
          </a:ln>
        </p:spPr>
      </p:pic>
      <p:sp>
        <p:nvSpPr>
          <p:cNvPr id="3" name="Rectangle 2"/>
          <p:cNvSpPr/>
          <p:nvPr/>
        </p:nvSpPr>
        <p:spPr>
          <a:xfrm>
            <a:off x="5562600" y="384048"/>
            <a:ext cx="3276600" cy="1754326"/>
          </a:xfrm>
          <a:prstGeom prst="rect">
            <a:avLst/>
          </a:prstGeom>
        </p:spPr>
        <p:txBody>
          <a:bodyPr wrap="square">
            <a:spAutoFit/>
          </a:bodyPr>
          <a:lstStyle/>
          <a:p>
            <a:pPr marL="0" indent="0" algn="ctr">
              <a:buNone/>
            </a:pPr>
            <a:r>
              <a:rPr lang="en-US" sz="3600" dirty="0" smtClean="0"/>
              <a:t>Hope </a:t>
            </a:r>
            <a:r>
              <a:rPr lang="en-US" sz="3600" dirty="0"/>
              <a:t>is a </a:t>
            </a:r>
            <a:endParaRPr lang="en-US" sz="3600" dirty="0" smtClean="0"/>
          </a:p>
          <a:p>
            <a:pPr marL="0" indent="0" algn="ctr">
              <a:buNone/>
            </a:pPr>
            <a:r>
              <a:rPr lang="en-US" sz="3600" dirty="0" smtClean="0"/>
              <a:t>Renewable </a:t>
            </a:r>
          </a:p>
          <a:p>
            <a:pPr marL="0" indent="0" algn="ctr">
              <a:buNone/>
            </a:pPr>
            <a:r>
              <a:rPr lang="en-US" sz="3600" dirty="0" smtClean="0"/>
              <a:t>Resource</a:t>
            </a:r>
            <a:endParaRPr lang="en-US" sz="3600" dirty="0"/>
          </a:p>
        </p:txBody>
      </p:sp>
    </p:spTree>
    <p:extLst>
      <p:ext uri="{BB962C8B-B14F-4D97-AF65-F5344CB8AC3E}">
        <p14:creationId xmlns:p14="http://schemas.microsoft.com/office/powerpoint/2010/main" val="570915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533400"/>
            <a:ext cx="9174707" cy="1600200"/>
          </a:xfrm>
        </p:spPr>
        <p:txBody>
          <a:bodyPr/>
          <a:lstStyle/>
          <a:p>
            <a:pPr eaLnBrk="1" hangingPunct="1"/>
            <a:r>
              <a:rPr lang="en-US" sz="4000" dirty="0" smtClean="0">
                <a:solidFill>
                  <a:schemeClr val="tx1"/>
                </a:solidFill>
              </a:rPr>
              <a:t>Ka Hale </a:t>
            </a:r>
            <a:r>
              <a:rPr lang="en-US" sz="4000" dirty="0" err="1" smtClean="0">
                <a:solidFill>
                  <a:schemeClr val="tx1"/>
                </a:solidFill>
              </a:rPr>
              <a:t>Ho`</a:t>
            </a:r>
            <a:r>
              <a:rPr lang="en-US" sz="4000" dirty="0" err="1" smtClean="0">
                <a:solidFill>
                  <a:schemeClr val="tx1"/>
                </a:solidFill>
                <a:cs typeface="Arial" charset="0"/>
              </a:rPr>
              <a:t>ā</a:t>
            </a:r>
            <a:r>
              <a:rPr lang="en-US" sz="4000" dirty="0" err="1" smtClean="0">
                <a:solidFill>
                  <a:schemeClr val="tx1"/>
                </a:solidFill>
              </a:rPr>
              <a:t>la</a:t>
            </a:r>
            <a:r>
              <a:rPr lang="en-US" sz="4000" dirty="0" smtClean="0">
                <a:solidFill>
                  <a:schemeClr val="tx1"/>
                </a:solidFill>
              </a:rPr>
              <a:t> Hou </a:t>
            </a:r>
            <a:br>
              <a:rPr lang="en-US" sz="4000" dirty="0" smtClean="0">
                <a:solidFill>
                  <a:schemeClr val="tx1"/>
                </a:solidFill>
              </a:rPr>
            </a:br>
            <a:r>
              <a:rPr lang="en-US" sz="4000" dirty="0" smtClean="0">
                <a:solidFill>
                  <a:schemeClr val="tx1"/>
                </a:solidFill>
              </a:rPr>
              <a:t>No </a:t>
            </a:r>
            <a:r>
              <a:rPr lang="en-US" sz="4000" dirty="0" err="1" smtClean="0">
                <a:solidFill>
                  <a:schemeClr val="tx1"/>
                </a:solidFill>
              </a:rPr>
              <a:t>N</a:t>
            </a:r>
            <a:r>
              <a:rPr lang="en-US" sz="4000" dirty="0" err="1" smtClean="0">
                <a:solidFill>
                  <a:schemeClr val="tx1"/>
                </a:solidFill>
                <a:cs typeface="Arial" charset="0"/>
              </a:rPr>
              <a:t>ā</a:t>
            </a:r>
            <a:r>
              <a:rPr lang="en-US" sz="4000" dirty="0" smtClean="0">
                <a:solidFill>
                  <a:schemeClr val="tx1"/>
                </a:solidFill>
              </a:rPr>
              <a:t> </a:t>
            </a:r>
            <a:r>
              <a:rPr lang="en-US" sz="4000" dirty="0" err="1" smtClean="0">
                <a:solidFill>
                  <a:schemeClr val="tx1"/>
                </a:solidFill>
              </a:rPr>
              <a:t>W</a:t>
            </a:r>
            <a:r>
              <a:rPr lang="en-US" sz="4000" dirty="0" err="1" smtClean="0">
                <a:solidFill>
                  <a:schemeClr val="tx1"/>
                </a:solidFill>
                <a:cs typeface="Arial" charset="0"/>
              </a:rPr>
              <a:t>ā</a:t>
            </a:r>
            <a:r>
              <a:rPr lang="en-US" sz="4000" dirty="0" err="1" smtClean="0">
                <a:solidFill>
                  <a:schemeClr val="tx1"/>
                </a:solidFill>
              </a:rPr>
              <a:t>hine</a:t>
            </a:r>
            <a:r>
              <a:rPr lang="en-US" sz="4000" dirty="0" smtClean="0">
                <a:solidFill>
                  <a:schemeClr val="tx1"/>
                </a:solidFill>
              </a:rPr>
              <a:t/>
            </a:r>
            <a:br>
              <a:rPr lang="en-US" sz="4000" dirty="0" smtClean="0">
                <a:solidFill>
                  <a:schemeClr val="tx1"/>
                </a:solidFill>
              </a:rPr>
            </a:br>
            <a:r>
              <a:rPr lang="en-US" sz="2800" i="1" dirty="0" smtClean="0">
                <a:solidFill>
                  <a:schemeClr val="tx1"/>
                </a:solidFill>
              </a:rPr>
              <a:t>The home of reawakening for women</a:t>
            </a:r>
          </a:p>
        </p:txBody>
      </p:sp>
      <p:sp>
        <p:nvSpPr>
          <p:cNvPr id="3" name="TextBox 2"/>
          <p:cNvSpPr txBox="1"/>
          <p:nvPr/>
        </p:nvSpPr>
        <p:spPr>
          <a:xfrm>
            <a:off x="381000" y="2667000"/>
            <a:ext cx="8534400" cy="3046988"/>
          </a:xfrm>
          <a:prstGeom prst="rect">
            <a:avLst/>
          </a:prstGeom>
          <a:noFill/>
        </p:spPr>
        <p:txBody>
          <a:bodyPr wrap="square" rtlCol="0">
            <a:spAutoFit/>
          </a:bodyPr>
          <a:lstStyle/>
          <a:p>
            <a:pPr marL="285750" lvl="0" indent="-285750">
              <a:buFont typeface="Arial" panose="020B0604020202020204" pitchFamily="34" charset="0"/>
              <a:buChar char="•"/>
            </a:pPr>
            <a:r>
              <a:rPr lang="en-US" sz="3200" dirty="0" smtClean="0"/>
              <a:t>Residential reentry </a:t>
            </a:r>
            <a:r>
              <a:rPr lang="en-US" sz="3200" dirty="0"/>
              <a:t>program for women exiting prison in Honolulu, </a:t>
            </a:r>
            <a:r>
              <a:rPr lang="en-US" sz="3200" dirty="0" smtClean="0"/>
              <a:t>Hawaii</a:t>
            </a:r>
          </a:p>
          <a:p>
            <a:pPr marL="285750" lvl="0" indent="-285750">
              <a:buFont typeface="Arial" panose="020B0604020202020204" pitchFamily="34" charset="0"/>
              <a:buChar char="•"/>
            </a:pPr>
            <a:r>
              <a:rPr lang="en-US" sz="3200" dirty="0" smtClean="0"/>
              <a:t>Formerly </a:t>
            </a:r>
            <a:r>
              <a:rPr lang="en-US" sz="3200" dirty="0"/>
              <a:t>with </a:t>
            </a:r>
            <a:r>
              <a:rPr lang="en-US" sz="3200" dirty="0" smtClean="0"/>
              <a:t>TJ Mahoney &amp; Associates, </a:t>
            </a:r>
            <a:r>
              <a:rPr lang="en-US" sz="3200" dirty="0"/>
              <a:t>now with YWCA </a:t>
            </a:r>
            <a:r>
              <a:rPr lang="en-US" sz="3200" dirty="0" smtClean="0"/>
              <a:t>Oahu</a:t>
            </a:r>
          </a:p>
          <a:p>
            <a:pPr marL="742950" lvl="1" indent="-285750">
              <a:buFont typeface="Arial" panose="020B0604020202020204" pitchFamily="34" charset="0"/>
              <a:buChar char="•"/>
            </a:pPr>
            <a:r>
              <a:rPr lang="en-US" sz="3200" dirty="0" smtClean="0"/>
              <a:t>Mission alignment; </a:t>
            </a:r>
            <a:r>
              <a:rPr lang="en-US" sz="3200" dirty="0"/>
              <a:t>empowering women, eliminating </a:t>
            </a:r>
            <a:r>
              <a:rPr lang="en-US" sz="3200" dirty="0" smtClean="0"/>
              <a:t>racism</a:t>
            </a:r>
          </a:p>
        </p:txBody>
      </p:sp>
    </p:spTree>
    <p:extLst>
      <p:ext uri="{BB962C8B-B14F-4D97-AF65-F5344CB8AC3E}">
        <p14:creationId xmlns:p14="http://schemas.microsoft.com/office/powerpoint/2010/main" val="4028301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US" dirty="0" smtClean="0"/>
              <a:t/>
            </a:r>
            <a:br>
              <a:rPr lang="en-US" dirty="0" smtClean="0"/>
            </a:br>
            <a:r>
              <a:rPr lang="en-US" dirty="0" smtClean="0"/>
              <a:t>Ever </a:t>
            </a:r>
            <a:r>
              <a:rPr lang="en-US" dirty="0"/>
              <a:t>evolving framework</a:t>
            </a:r>
            <a:br>
              <a:rPr lang="en-US" dirty="0"/>
            </a:br>
            <a:endParaRPr lang="en-US" dirty="0"/>
          </a:p>
        </p:txBody>
      </p:sp>
      <p:sp>
        <p:nvSpPr>
          <p:cNvPr id="3" name="Content Placeholder 2"/>
          <p:cNvSpPr>
            <a:spLocks noGrp="1"/>
          </p:cNvSpPr>
          <p:nvPr>
            <p:ph idx="1"/>
          </p:nvPr>
        </p:nvSpPr>
        <p:spPr>
          <a:xfrm>
            <a:off x="466344" y="1143000"/>
            <a:ext cx="8229600" cy="5029200"/>
          </a:xfrm>
        </p:spPr>
        <p:txBody>
          <a:bodyPr/>
          <a:lstStyle/>
          <a:p>
            <a:r>
              <a:rPr lang="en-US" dirty="0"/>
              <a:t>We continue to learn from our everyday practice/experience, always keeping up with advances in the field, including neuroscience and the treatment of trauma</a:t>
            </a:r>
            <a:endParaRPr lang="en-US" sz="2800" dirty="0"/>
          </a:p>
          <a:p>
            <a:r>
              <a:rPr lang="en-US" dirty="0"/>
              <a:t>Culturally </a:t>
            </a:r>
            <a:r>
              <a:rPr lang="en-US" dirty="0" smtClean="0"/>
              <a:t>coherent</a:t>
            </a:r>
          </a:p>
          <a:p>
            <a:r>
              <a:rPr lang="en-US" dirty="0" smtClean="0"/>
              <a:t>Strengths </a:t>
            </a:r>
            <a:r>
              <a:rPr lang="en-US" dirty="0"/>
              <a:t>based/empowerment </a:t>
            </a:r>
            <a:r>
              <a:rPr lang="en-US" dirty="0" smtClean="0"/>
              <a:t>focused </a:t>
            </a:r>
            <a:endParaRPr lang="en-US" sz="2800" dirty="0"/>
          </a:p>
          <a:p>
            <a:r>
              <a:rPr lang="en-US" dirty="0" smtClean="0"/>
              <a:t>Collaborative</a:t>
            </a:r>
            <a:endParaRPr lang="en-US" sz="2800" dirty="0"/>
          </a:p>
          <a:p>
            <a:r>
              <a:rPr lang="en-US" dirty="0"/>
              <a:t>Gender responsive</a:t>
            </a:r>
            <a:endParaRPr lang="en-US" sz="2800" dirty="0"/>
          </a:p>
          <a:p>
            <a:r>
              <a:rPr lang="en-US" dirty="0"/>
              <a:t>Trauma informed/responsive</a:t>
            </a:r>
            <a:endParaRPr lang="en-US" sz="2800" dirty="0"/>
          </a:p>
          <a:p>
            <a:r>
              <a:rPr lang="en-US" dirty="0"/>
              <a:t>Relational</a:t>
            </a:r>
            <a:endParaRPr lang="en-US" sz="2800" dirty="0"/>
          </a:p>
          <a:p>
            <a:endParaRPr lang="en-US" dirty="0"/>
          </a:p>
        </p:txBody>
      </p:sp>
    </p:spTree>
    <p:extLst>
      <p:ext uri="{BB962C8B-B14F-4D97-AF65-F5344CB8AC3E}">
        <p14:creationId xmlns:p14="http://schemas.microsoft.com/office/powerpoint/2010/main" val="1035712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
            </a:r>
            <a:br>
              <a:rPr lang="en-US" dirty="0" smtClean="0"/>
            </a:br>
            <a:r>
              <a:rPr lang="en-US" dirty="0" smtClean="0"/>
              <a:t>Givens in our Population</a:t>
            </a:r>
            <a:r>
              <a:rPr lang="en-US" dirty="0"/>
              <a:t/>
            </a:r>
            <a:br>
              <a:rPr lang="en-US" dirty="0"/>
            </a:b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Pathway </a:t>
            </a:r>
            <a:r>
              <a:rPr lang="en-US" dirty="0"/>
              <a:t>to crime is unresolved trauma</a:t>
            </a:r>
            <a:endParaRPr lang="en-US" sz="2800" dirty="0"/>
          </a:p>
          <a:p>
            <a:pPr lvl="1"/>
            <a:r>
              <a:rPr lang="en-US" dirty="0"/>
              <a:t>T</a:t>
            </a:r>
            <a:r>
              <a:rPr lang="en-US" dirty="0" smtClean="0"/>
              <a:t>ypically severe </a:t>
            </a:r>
          </a:p>
          <a:p>
            <a:pPr lvl="1"/>
            <a:r>
              <a:rPr lang="en-US" dirty="0" smtClean="0"/>
              <a:t>Developmental; occurs during childhood</a:t>
            </a:r>
          </a:p>
          <a:p>
            <a:pPr lvl="1"/>
            <a:r>
              <a:rPr lang="en-US" dirty="0" smtClean="0"/>
              <a:t>Interpersonal; most </a:t>
            </a:r>
            <a:r>
              <a:rPr lang="en-US" dirty="0"/>
              <a:t>devastating kind of </a:t>
            </a:r>
            <a:r>
              <a:rPr lang="en-US" dirty="0" smtClean="0"/>
              <a:t>trauma</a:t>
            </a:r>
          </a:p>
          <a:p>
            <a:pPr lvl="1"/>
            <a:r>
              <a:rPr lang="en-US" dirty="0" smtClean="0"/>
              <a:t>Usually paired </a:t>
            </a:r>
            <a:r>
              <a:rPr lang="en-US" dirty="0"/>
              <a:t>with poor attachment to caregivers</a:t>
            </a:r>
            <a:endParaRPr lang="en-US" sz="2000" dirty="0"/>
          </a:p>
          <a:p>
            <a:pPr lvl="1"/>
            <a:r>
              <a:rPr lang="en-US" dirty="0" smtClean="0"/>
              <a:t>Early </a:t>
            </a:r>
            <a:r>
              <a:rPr lang="en-US" dirty="0"/>
              <a:t>attachment wounds can be said to be </a:t>
            </a:r>
            <a:r>
              <a:rPr lang="en-US" dirty="0">
                <a:solidFill>
                  <a:srgbClr val="FF0000"/>
                </a:solidFill>
              </a:rPr>
              <a:t>relational trauma </a:t>
            </a:r>
            <a:r>
              <a:rPr lang="en-US" dirty="0"/>
              <a:t>(Diane Poole Heller)</a:t>
            </a:r>
            <a:endParaRPr lang="en-US" sz="2600" dirty="0"/>
          </a:p>
          <a:p>
            <a:endParaRPr lang="en-US" dirty="0"/>
          </a:p>
        </p:txBody>
      </p:sp>
    </p:spTree>
    <p:extLst>
      <p:ext uri="{BB962C8B-B14F-4D97-AF65-F5344CB8AC3E}">
        <p14:creationId xmlns:p14="http://schemas.microsoft.com/office/powerpoint/2010/main" val="3906639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Developmental </a:t>
            </a:r>
            <a:r>
              <a:rPr lang="en-US" dirty="0"/>
              <a:t>Trauma </a:t>
            </a:r>
            <a:r>
              <a:rPr lang="en-US" dirty="0" smtClean="0"/>
              <a:t>Combined Debilitating Effects</a:t>
            </a:r>
            <a:br>
              <a:rPr lang="en-US" dirty="0" smtClean="0"/>
            </a:b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431042" y="2667000"/>
            <a:ext cx="8229600" cy="5029200"/>
          </a:xfrm>
        </p:spPr>
        <p:txBody>
          <a:bodyPr/>
          <a:lstStyle/>
          <a:p>
            <a:r>
              <a:rPr lang="en-US" dirty="0" smtClean="0"/>
              <a:t>Deficits </a:t>
            </a:r>
            <a:r>
              <a:rPr lang="en-US" dirty="0"/>
              <a:t>in brain development </a:t>
            </a:r>
            <a:endParaRPr lang="en-US" dirty="0" smtClean="0"/>
          </a:p>
          <a:p>
            <a:pPr marL="0" indent="0">
              <a:buNone/>
            </a:pPr>
            <a:endParaRPr lang="en-US" sz="3000" dirty="0"/>
          </a:p>
          <a:p>
            <a:r>
              <a:rPr lang="en-US" dirty="0" smtClean="0"/>
              <a:t>Lack </a:t>
            </a:r>
            <a:r>
              <a:rPr lang="en-US" dirty="0"/>
              <a:t>of trust and/or a sense of safety in the </a:t>
            </a:r>
            <a:r>
              <a:rPr lang="en-US" dirty="0" smtClean="0"/>
              <a:t>world</a:t>
            </a:r>
          </a:p>
          <a:p>
            <a:pPr marL="0" indent="0">
              <a:buNone/>
            </a:pPr>
            <a:endParaRPr lang="en-US" sz="3000" dirty="0"/>
          </a:p>
          <a:p>
            <a:r>
              <a:rPr lang="en-US" dirty="0" smtClean="0"/>
              <a:t>Poor self-regulation </a:t>
            </a:r>
            <a:endParaRPr lang="en-US" sz="3000" dirty="0"/>
          </a:p>
          <a:p>
            <a:endParaRPr lang="en-US" dirty="0"/>
          </a:p>
        </p:txBody>
      </p:sp>
    </p:spTree>
    <p:extLst>
      <p:ext uri="{BB962C8B-B14F-4D97-AF65-F5344CB8AC3E}">
        <p14:creationId xmlns:p14="http://schemas.microsoft.com/office/powerpoint/2010/main" val="1608458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
            </a:r>
            <a:br>
              <a:rPr lang="en-US" dirty="0" smtClean="0"/>
            </a:br>
            <a:r>
              <a:rPr lang="en-US" dirty="0" smtClean="0"/>
              <a:t>Engaging Hopefulness</a:t>
            </a:r>
            <a:r>
              <a:rPr lang="en-US" dirty="0"/>
              <a:t/>
            </a:r>
            <a:br>
              <a:rPr lang="en-US" dirty="0"/>
            </a:br>
            <a:endParaRPr lang="en-US" dirty="0"/>
          </a:p>
        </p:txBody>
      </p:sp>
      <p:sp>
        <p:nvSpPr>
          <p:cNvPr id="3" name="Content Placeholder 2"/>
          <p:cNvSpPr>
            <a:spLocks noGrp="1"/>
          </p:cNvSpPr>
          <p:nvPr>
            <p:ph idx="1"/>
          </p:nvPr>
        </p:nvSpPr>
        <p:spPr>
          <a:xfrm>
            <a:off x="431042" y="1295400"/>
            <a:ext cx="8560558" cy="5029200"/>
          </a:xfrm>
        </p:spPr>
        <p:txBody>
          <a:bodyPr/>
          <a:lstStyle/>
          <a:p>
            <a:pPr lvl="0"/>
            <a:r>
              <a:rPr lang="en-US" sz="2800" dirty="0" smtClean="0"/>
              <a:t>Our understanding </a:t>
            </a:r>
            <a:r>
              <a:rPr lang="en-US" sz="2800" dirty="0"/>
              <a:t>of how trauma affects the brain and body has transformed over the last 20 </a:t>
            </a:r>
            <a:r>
              <a:rPr lang="en-US" sz="2800" dirty="0" smtClean="0"/>
              <a:t>years</a:t>
            </a:r>
          </a:p>
          <a:p>
            <a:pPr lvl="0"/>
            <a:endParaRPr lang="en-US" sz="2800" dirty="0" smtClean="0"/>
          </a:p>
          <a:p>
            <a:r>
              <a:rPr lang="en-US" sz="2800" dirty="0" smtClean="0"/>
              <a:t>Martin </a:t>
            </a:r>
            <a:r>
              <a:rPr lang="en-US" sz="2800" dirty="0"/>
              <a:t>Seligman, University of </a:t>
            </a:r>
            <a:r>
              <a:rPr lang="en-US" sz="2800" dirty="0" smtClean="0"/>
              <a:t>Pennsylvania, introduced Positive </a:t>
            </a:r>
            <a:r>
              <a:rPr lang="en-US" sz="2800" dirty="0"/>
              <a:t>Psychology as a modality, </a:t>
            </a:r>
            <a:endParaRPr lang="en-US" sz="2400" dirty="0"/>
          </a:p>
          <a:p>
            <a:pPr lvl="1"/>
            <a:r>
              <a:rPr lang="en-US" dirty="0"/>
              <a:t>Grounded in research exploring qualities that allow individuals to thrive in the face of adversity</a:t>
            </a:r>
            <a:endParaRPr lang="en-US" sz="2400" dirty="0"/>
          </a:p>
          <a:p>
            <a:pPr lvl="1"/>
            <a:r>
              <a:rPr lang="en-US" dirty="0" smtClean="0"/>
              <a:t>For </a:t>
            </a:r>
            <a:r>
              <a:rPr lang="en-US" dirty="0"/>
              <a:t>some, </a:t>
            </a:r>
            <a:r>
              <a:rPr lang="en-US" dirty="0" smtClean="0">
                <a:solidFill>
                  <a:srgbClr val="FF0000"/>
                </a:solidFill>
              </a:rPr>
              <a:t>by-product </a:t>
            </a:r>
            <a:r>
              <a:rPr lang="en-US" dirty="0">
                <a:solidFill>
                  <a:srgbClr val="FF0000"/>
                </a:solidFill>
              </a:rPr>
              <a:t>of trauma is significant growth, hope, empowerment</a:t>
            </a:r>
            <a:endParaRPr lang="en-US" sz="2400" dirty="0">
              <a:solidFill>
                <a:srgbClr val="FF0000"/>
              </a:solidFill>
            </a:endParaRPr>
          </a:p>
          <a:p>
            <a:pPr marL="0" lvl="0" indent="0">
              <a:buNone/>
            </a:pPr>
            <a:endParaRPr lang="en-US" dirty="0" smtClean="0"/>
          </a:p>
        </p:txBody>
      </p:sp>
    </p:spTree>
    <p:extLst>
      <p:ext uri="{BB962C8B-B14F-4D97-AF65-F5344CB8AC3E}">
        <p14:creationId xmlns:p14="http://schemas.microsoft.com/office/powerpoint/2010/main" val="3568504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
            </a:r>
            <a:br>
              <a:rPr lang="en-US" dirty="0" smtClean="0"/>
            </a:br>
            <a:r>
              <a:rPr lang="en-US" dirty="0" smtClean="0"/>
              <a:t>Re-engaging Hopefulness</a:t>
            </a:r>
            <a:r>
              <a:rPr lang="en-US" dirty="0"/>
              <a:t/>
            </a:r>
            <a:br>
              <a:rPr lang="en-US" dirty="0"/>
            </a:br>
            <a:endParaRPr lang="en-US" dirty="0"/>
          </a:p>
        </p:txBody>
      </p:sp>
      <p:sp>
        <p:nvSpPr>
          <p:cNvPr id="3" name="Content Placeholder 2"/>
          <p:cNvSpPr>
            <a:spLocks noGrp="1"/>
          </p:cNvSpPr>
          <p:nvPr>
            <p:ph idx="1"/>
          </p:nvPr>
        </p:nvSpPr>
        <p:spPr>
          <a:xfrm>
            <a:off x="152400" y="1295400"/>
            <a:ext cx="8839200" cy="5181600"/>
          </a:xfrm>
        </p:spPr>
        <p:txBody>
          <a:bodyPr/>
          <a:lstStyle/>
          <a:p>
            <a:r>
              <a:rPr lang="en-US" sz="2800" dirty="0" smtClean="0"/>
              <a:t>As practitioners, theoretical framework we operate with impacts how we relate to and work with clients</a:t>
            </a:r>
          </a:p>
          <a:p>
            <a:r>
              <a:rPr lang="en-US" sz="2800" dirty="0" smtClean="0"/>
              <a:t>Well known meta analysis outcomes demonstrate greatest factor in </a:t>
            </a:r>
            <a:r>
              <a:rPr lang="en-US" sz="2800" dirty="0" smtClean="0">
                <a:solidFill>
                  <a:srgbClr val="FF0000"/>
                </a:solidFill>
              </a:rPr>
              <a:t>effectiveness</a:t>
            </a:r>
            <a:r>
              <a:rPr lang="en-US" sz="2800" dirty="0" smtClean="0"/>
              <a:t> for therapists is the </a:t>
            </a:r>
            <a:r>
              <a:rPr lang="en-US" sz="2800" dirty="0" smtClean="0">
                <a:solidFill>
                  <a:srgbClr val="FF0000"/>
                </a:solidFill>
              </a:rPr>
              <a:t>therapeutic relationship </a:t>
            </a:r>
            <a:r>
              <a:rPr lang="en-US" sz="2800" dirty="0" smtClean="0"/>
              <a:t>(safety, attunement)</a:t>
            </a:r>
          </a:p>
          <a:p>
            <a:r>
              <a:rPr lang="en-US" sz="2800" dirty="0" smtClean="0"/>
              <a:t>Less well known factor, measure of effectiveness </a:t>
            </a:r>
            <a:r>
              <a:rPr lang="en-US" sz="2800" dirty="0" smtClean="0">
                <a:solidFill>
                  <a:srgbClr val="FF0000"/>
                </a:solidFill>
              </a:rPr>
              <a:t>depends on practitioner’s belief in the modality</a:t>
            </a:r>
          </a:p>
          <a:p>
            <a:r>
              <a:rPr lang="en-US" sz="2800" dirty="0" smtClean="0"/>
              <a:t>If practitioner carries a hopeful framework, that is translated/communicated to the client.</a:t>
            </a:r>
          </a:p>
          <a:p>
            <a:r>
              <a:rPr lang="en-US" sz="2800" dirty="0" smtClean="0"/>
              <a:t>When we hold the framework of hope, clients can begin to increase their hope for hopefulness</a:t>
            </a:r>
          </a:p>
          <a:p>
            <a:endParaRPr lang="en-US" sz="2800" dirty="0" smtClean="0"/>
          </a:p>
          <a:p>
            <a:pPr marL="0" lvl="0" indent="0">
              <a:buNone/>
            </a:pPr>
            <a:endParaRPr lang="en-US" dirty="0" smtClean="0"/>
          </a:p>
        </p:txBody>
      </p:sp>
    </p:spTree>
    <p:extLst>
      <p:ext uri="{BB962C8B-B14F-4D97-AF65-F5344CB8AC3E}">
        <p14:creationId xmlns:p14="http://schemas.microsoft.com/office/powerpoint/2010/main" val="2257287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
            </a:r>
            <a:br>
              <a:rPr lang="en-US" dirty="0" smtClean="0"/>
            </a:br>
            <a:r>
              <a:rPr lang="en-US" dirty="0" smtClean="0"/>
              <a:t>Post Traumatic Growth (PTG)</a:t>
            </a:r>
            <a:r>
              <a:rPr lang="en-US" dirty="0"/>
              <a:t/>
            </a:r>
            <a:br>
              <a:rPr lang="en-US" dirty="0"/>
            </a:br>
            <a:endParaRPr lang="en-US" dirty="0"/>
          </a:p>
        </p:txBody>
      </p:sp>
      <p:sp>
        <p:nvSpPr>
          <p:cNvPr id="3" name="Content Placeholder 2"/>
          <p:cNvSpPr>
            <a:spLocks noGrp="1"/>
          </p:cNvSpPr>
          <p:nvPr>
            <p:ph idx="1"/>
          </p:nvPr>
        </p:nvSpPr>
        <p:spPr>
          <a:xfrm>
            <a:off x="76200" y="1101810"/>
            <a:ext cx="9067800" cy="5756189"/>
          </a:xfrm>
        </p:spPr>
        <p:txBody>
          <a:bodyPr/>
          <a:lstStyle/>
          <a:p>
            <a:r>
              <a:rPr lang="en-US" sz="2800" dirty="0" smtClean="0"/>
              <a:t>Lawrence Calhoun, </a:t>
            </a:r>
            <a:r>
              <a:rPr lang="en-US" sz="2800" dirty="0"/>
              <a:t>Richard Tedeschi, University of North Carolina </a:t>
            </a:r>
            <a:r>
              <a:rPr lang="en-US" sz="2800" dirty="0" smtClean="0"/>
              <a:t>began writing about </a:t>
            </a:r>
            <a:r>
              <a:rPr lang="en-US" sz="2800" dirty="0">
                <a:solidFill>
                  <a:srgbClr val="FF0000"/>
                </a:solidFill>
              </a:rPr>
              <a:t>P</a:t>
            </a:r>
            <a:r>
              <a:rPr lang="en-US" sz="2800" dirty="0" smtClean="0">
                <a:solidFill>
                  <a:srgbClr val="FF0000"/>
                </a:solidFill>
              </a:rPr>
              <a:t>ost Traumatic Growth </a:t>
            </a:r>
            <a:r>
              <a:rPr lang="en-US" sz="2800" dirty="0" smtClean="0"/>
              <a:t>(turn of the century)</a:t>
            </a:r>
            <a:endParaRPr lang="en-US" sz="2400" dirty="0"/>
          </a:p>
          <a:p>
            <a:r>
              <a:rPr lang="en-US" sz="2800" dirty="0" smtClean="0"/>
              <a:t>Approach </a:t>
            </a:r>
            <a:r>
              <a:rPr lang="en-US" sz="2800" dirty="0"/>
              <a:t>b</a:t>
            </a:r>
            <a:r>
              <a:rPr lang="en-US" sz="2800" dirty="0" smtClean="0"/>
              <a:t>eing embraced by practitioners</a:t>
            </a:r>
          </a:p>
          <a:p>
            <a:r>
              <a:rPr lang="en-US" sz="2800" dirty="0" smtClean="0"/>
              <a:t>Over time, in healing environments/relationships</a:t>
            </a:r>
          </a:p>
          <a:p>
            <a:pPr lvl="1"/>
            <a:r>
              <a:rPr lang="en-US" sz="2400" dirty="0" smtClean="0"/>
              <a:t>Loss</a:t>
            </a:r>
            <a:r>
              <a:rPr lang="en-US" sz="2400" dirty="0"/>
              <a:t>, trauma or tragedy can lead to a new way of being, a reframe of values and re-envisioning of future possibilities</a:t>
            </a:r>
            <a:endParaRPr lang="en-US" sz="2000" dirty="0"/>
          </a:p>
          <a:p>
            <a:pPr lvl="1"/>
            <a:r>
              <a:rPr lang="en-US" sz="2400" dirty="0"/>
              <a:t>Growth happens </a:t>
            </a:r>
            <a:r>
              <a:rPr lang="en-US" sz="2400" u="sng" dirty="0">
                <a:solidFill>
                  <a:srgbClr val="FF0000"/>
                </a:solidFill>
              </a:rPr>
              <a:t>not in spite of the trauma but as a direct </a:t>
            </a:r>
            <a:r>
              <a:rPr lang="en-US" sz="2400" u="sng" dirty="0" smtClean="0">
                <a:solidFill>
                  <a:srgbClr val="FF0000"/>
                </a:solidFill>
              </a:rPr>
              <a:t>result</a:t>
            </a:r>
          </a:p>
          <a:p>
            <a:pPr lvl="1"/>
            <a:r>
              <a:rPr lang="en-US" sz="2400" dirty="0" smtClean="0">
                <a:solidFill>
                  <a:srgbClr val="FF0000"/>
                </a:solidFill>
              </a:rPr>
              <a:t>Meaning </a:t>
            </a:r>
            <a:r>
              <a:rPr lang="en-US" sz="2400" dirty="0">
                <a:solidFill>
                  <a:srgbClr val="FF0000"/>
                </a:solidFill>
              </a:rPr>
              <a:t>and purpose emerge from the experience of trauma  </a:t>
            </a:r>
            <a:endParaRPr lang="en-US" sz="2400" dirty="0" smtClean="0">
              <a:solidFill>
                <a:srgbClr val="FF0000"/>
              </a:solidFill>
            </a:endParaRPr>
          </a:p>
          <a:p>
            <a:pPr lvl="1"/>
            <a:r>
              <a:rPr lang="en-US" sz="2400" i="1" dirty="0" smtClean="0"/>
              <a:t>I am more vulnerable than I thought, but much stronger than I ever imagined</a:t>
            </a:r>
            <a:endParaRPr lang="en-US" sz="2000" i="1" dirty="0"/>
          </a:p>
          <a:p>
            <a:pPr marL="0" lvl="0" indent="0">
              <a:buNone/>
            </a:pPr>
            <a:endParaRPr lang="en-US" dirty="0" smtClean="0"/>
          </a:p>
        </p:txBody>
      </p:sp>
    </p:spTree>
    <p:extLst>
      <p:ext uri="{BB962C8B-B14F-4D97-AF65-F5344CB8AC3E}">
        <p14:creationId xmlns:p14="http://schemas.microsoft.com/office/powerpoint/2010/main" val="4005939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71333</TotalTime>
  <Words>1419</Words>
  <Application>Microsoft Office PowerPoint</Application>
  <PresentationFormat>On-screen Show (4:3)</PresentationFormat>
  <Paragraphs>158</Paragraphs>
  <Slides>23</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Arial</vt:lpstr>
      <vt:lpstr>Default Design</vt:lpstr>
      <vt:lpstr>From Pathology to Wellbeing Post Traumatic Growth and Healing   </vt:lpstr>
      <vt:lpstr>Each individual  has a universal responsibility to shape institutions  to serve human needs    The Dalai Lama </vt:lpstr>
      <vt:lpstr>Ka Hale Ho`āla Hou  No Nā Wāhine The home of reawakening for women</vt:lpstr>
      <vt:lpstr> Ever evolving framework </vt:lpstr>
      <vt:lpstr> Givens in our Population </vt:lpstr>
      <vt:lpstr>   Developmental Trauma Combined Debilitating Effects   </vt:lpstr>
      <vt:lpstr> Engaging Hopefulness </vt:lpstr>
      <vt:lpstr> Re-engaging Hopefulness </vt:lpstr>
      <vt:lpstr> Post Traumatic Growth (PTG) </vt:lpstr>
      <vt:lpstr> Examples of PTG </vt:lpstr>
      <vt:lpstr> Common Threads </vt:lpstr>
      <vt:lpstr> Quotes that Reflect PTG </vt:lpstr>
      <vt:lpstr>Neurobiology of PTG</vt:lpstr>
      <vt:lpstr>Optimizing PTG</vt:lpstr>
      <vt:lpstr>How we treat people matters! </vt:lpstr>
      <vt:lpstr>Paradigm Shift Pathology to Well Being</vt:lpstr>
      <vt:lpstr>Well Being</vt:lpstr>
      <vt:lpstr>Cultural and Historical Trauma (CHT)</vt:lpstr>
      <vt:lpstr>Cultural and Historical Trauma (CHT)</vt:lpstr>
      <vt:lpstr> Examples of C/H PTG </vt:lpstr>
      <vt:lpstr>Self Compassion, Self Talk</vt:lpstr>
      <vt:lpstr>Hallmark of PTG is Self Compassion</vt:lpstr>
      <vt:lpstr>PowerPoint Presentation</vt:lpstr>
    </vt:vector>
  </TitlesOfParts>
  <Company>lr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lorraine</dc:creator>
  <cp:lastModifiedBy>Lorraine Robinson</cp:lastModifiedBy>
  <cp:revision>332</cp:revision>
  <cp:lastPrinted>2017-11-28T23:56:54Z</cp:lastPrinted>
  <dcterms:created xsi:type="dcterms:W3CDTF">2007-09-05T16:17:43Z</dcterms:created>
  <dcterms:modified xsi:type="dcterms:W3CDTF">2018-09-26T23:20:40Z</dcterms:modified>
</cp:coreProperties>
</file>