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4" r:id="rId3"/>
    <p:sldId id="258" r:id="rId4"/>
    <p:sldId id="259" r:id="rId5"/>
    <p:sldId id="286" r:id="rId6"/>
    <p:sldId id="295" r:id="rId7"/>
    <p:sldId id="296" r:id="rId8"/>
    <p:sldId id="299" r:id="rId9"/>
    <p:sldId id="261" r:id="rId10"/>
    <p:sldId id="300" r:id="rId11"/>
    <p:sldId id="301" r:id="rId12"/>
    <p:sldId id="302" r:id="rId13"/>
    <p:sldId id="303" r:id="rId14"/>
    <p:sldId id="304" r:id="rId15"/>
    <p:sldId id="305" r:id="rId16"/>
    <p:sldId id="298" r:id="rId17"/>
    <p:sldId id="306" r:id="rId18"/>
    <p:sldId id="284" r:id="rId19"/>
    <p:sldId id="283" r:id="rId20"/>
    <p:sldId id="285" r:id="rId21"/>
    <p:sldId id="279" r:id="rId22"/>
    <p:sldId id="282" r:id="rId23"/>
    <p:sldId id="294" r:id="rId24"/>
    <p:sldId id="288" r:id="rId25"/>
    <p:sldId id="289" r:id="rId26"/>
    <p:sldId id="266" r:id="rId2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9/26/2018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emf"/><Relationship Id="rId7" Type="http://schemas.openxmlformats.org/officeDocument/2006/relationships/hyperlink" Target="https://www.mcblhawaii.org/" TargetMode="Externa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kcoleman@ywcaoahu.org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wcaoahu.org/fitness-center/" TargetMode="External"/><Relationship Id="rId2" Type="http://schemas.openxmlformats.org/officeDocument/2006/relationships/hyperlink" Target="http://www.ywcaoahu.org/aquatics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ywcaoahu.org/advocacy/" TargetMode="External"/><Relationship Id="rId5" Type="http://schemas.openxmlformats.org/officeDocument/2006/relationships/hyperlink" Target="http://www.ywcaoahu.org/patsy-t-mink-center-for-business-leadership/" TargetMode="External"/><Relationship Id="rId4" Type="http://schemas.openxmlformats.org/officeDocument/2006/relationships/hyperlink" Target="http://www.ywcaoahu.org/camp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93123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YWCA</a:t>
            </a:r>
            <a:r>
              <a:rPr lang="en-US" sz="8000" b="1" dirty="0" smtClean="0">
                <a:solidFill>
                  <a:srgbClr val="FF0000"/>
                </a:solidFill>
              </a:rPr>
              <a:t> </a:t>
            </a:r>
            <a:r>
              <a:rPr lang="en-US" sz="8000" b="1" dirty="0" smtClean="0">
                <a:solidFill>
                  <a:schemeClr val="bg1"/>
                </a:solidFill>
              </a:rPr>
              <a:t>IS ON A MISSION</a:t>
            </a:r>
            <a:endParaRPr lang="en-US" sz="8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1449" y="4613189"/>
            <a:ext cx="105609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YWCA</a:t>
            </a:r>
            <a:r>
              <a:rPr lang="en-US" sz="3600" b="1" dirty="0"/>
              <a:t> </a:t>
            </a:r>
            <a:r>
              <a:rPr lang="en-US" sz="3600" dirty="0" smtClean="0"/>
              <a:t>is </a:t>
            </a:r>
            <a:r>
              <a:rPr lang="en-US" sz="3600" dirty="0"/>
              <a:t>dedicated to eliminating racism, empowering women and promoting peace, justice, freedom and dignity for all.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18" y="2829841"/>
            <a:ext cx="2137705" cy="1271017"/>
          </a:xfrm>
          <a:prstGeom prst="rect">
            <a:avLst/>
          </a:prstGeom>
        </p:spPr>
      </p:pic>
      <p:pic>
        <p:nvPicPr>
          <p:cNvPr id="5" name="Picture 2" descr="imagef584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864" y="3283315"/>
            <a:ext cx="2047875" cy="36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60" y="2757892"/>
            <a:ext cx="3423607" cy="141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8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87" y="2450123"/>
            <a:ext cx="4290646" cy="28604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476" y="2450123"/>
            <a:ext cx="4256593" cy="286043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b="1" dirty="0" smtClean="0"/>
              <a:t>Suiting Program (2003)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4000" b="1" dirty="0" smtClean="0">
                <a:solidFill>
                  <a:srgbClr val="FF0000"/>
                </a:solidFill>
              </a:rPr>
              <a:t>Over 6,400 </a:t>
            </a:r>
            <a:r>
              <a:rPr lang="en-US" sz="4000" b="1" dirty="0" err="1" smtClean="0">
                <a:solidFill>
                  <a:srgbClr val="FF0000"/>
                </a:solidFill>
              </a:rPr>
              <a:t>Suitings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5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740" y="597877"/>
            <a:ext cx="9613861" cy="134815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Rise!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8-week job readiness program</a:t>
            </a:r>
            <a:br>
              <a:rPr lang="en-US" dirty="0" smtClean="0"/>
            </a:br>
            <a:r>
              <a:rPr lang="en-US" b="1" dirty="0" smtClean="0">
                <a:solidFill>
                  <a:srgbClr val="FF0000"/>
                </a:solidFill>
              </a:rPr>
              <a:t>every client has their own job coach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322" y="2125724"/>
            <a:ext cx="2926559" cy="218588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70" y="2125724"/>
            <a:ext cx="2916431" cy="21783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907" y="2125724"/>
            <a:ext cx="5383508" cy="402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4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609600"/>
            <a:ext cx="9613861" cy="17467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Professional Women’s Group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monthly career development program</a:t>
            </a:r>
            <a:br>
              <a:rPr lang="en-US" dirty="0" smtClean="0"/>
            </a:br>
            <a:r>
              <a:rPr lang="en-US" sz="2700" b="1" dirty="0" smtClean="0">
                <a:solidFill>
                  <a:srgbClr val="FF0000"/>
                </a:solidFill>
              </a:rPr>
              <a:t>every session begins with dinner and guests to network with</a:t>
            </a:r>
            <a:r>
              <a:rPr lang="en-US" sz="2700" dirty="0" smtClean="0"/>
              <a:t/>
            </a:r>
            <a:br>
              <a:rPr lang="en-US" sz="2700" dirty="0" smtClean="0"/>
            </a:br>
            <a:endParaRPr lang="en-US" sz="27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32571" y="2524966"/>
            <a:ext cx="4351007" cy="366932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62" y="2184121"/>
            <a:ext cx="3094892" cy="2311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98" y="2184121"/>
            <a:ext cx="3094892" cy="231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2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Career Counselor</a:t>
            </a: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1" y="2250911"/>
            <a:ext cx="5812971" cy="3496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1051" y="5969726"/>
            <a:ext cx="6544491" cy="587828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One-on-one Career Counseling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7213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338" y="242738"/>
            <a:ext cx="4865343" cy="629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07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222" y="363415"/>
            <a:ext cx="9624960" cy="171156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n-US" dirty="0" smtClean="0">
                <a:latin typeface="Arial Black" panose="020B0A04020102020204" pitchFamily="34" charset="0"/>
              </a:rPr>
              <a:t>Personal Pathways</a:t>
            </a:r>
            <a:br>
              <a:rPr lang="en-US" dirty="0" smtClean="0">
                <a:latin typeface="Arial Black" panose="020B0A04020102020204" pitchFamily="34" charset="0"/>
              </a:rPr>
            </a:br>
            <a:r>
              <a:rPr lang="en-US" sz="2700" dirty="0" smtClean="0">
                <a:latin typeface="Arial Black" panose="020B0A04020102020204" pitchFamily="34" charset="0"/>
              </a:rPr>
              <a:t>Personal &amp; Professional Development Workshops</a:t>
            </a:r>
            <a:endParaRPr lang="en-US" sz="27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Art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71681" y="3022673"/>
            <a:ext cx="2266984" cy="29135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1934308"/>
            <a:ext cx="3063240" cy="1184030"/>
          </a:xfrm>
        </p:spPr>
        <p:txBody>
          <a:bodyPr/>
          <a:lstStyle/>
          <a:p>
            <a:pPr algn="ctr"/>
            <a:r>
              <a:rPr lang="en-US" sz="3600" dirty="0" smtClean="0"/>
              <a:t>Hawaiian </a:t>
            </a:r>
            <a:r>
              <a:rPr lang="en-US" sz="4800" dirty="0" smtClean="0"/>
              <a:t>Values</a:t>
            </a:r>
            <a:endParaRPr lang="en-US" sz="4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sz="6000" dirty="0" smtClean="0"/>
              <a:t>Beauty</a:t>
            </a:r>
            <a:endParaRPr lang="en-US" sz="6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550" y="3022673"/>
            <a:ext cx="3005650" cy="29157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389" y="3003305"/>
            <a:ext cx="3405846" cy="3042420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548640" y="3003305"/>
          <a:ext cx="3182340" cy="2932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Acrobat Document" r:id="rId5" imgW="4663440" imgH="6034851" progId="AcroExch.Document.DC">
                  <p:embed/>
                </p:oleObj>
              </mc:Choice>
              <mc:Fallback>
                <p:oleObj name="Acrobat Document" r:id="rId5" imgW="4663440" imgH="6034851" progId="AcroExch.Document.DC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8640" y="3003305"/>
                        <a:ext cx="3182340" cy="2932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2" descr="Patsy T. Mink Center for Business &amp; Leadership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793" y="875997"/>
            <a:ext cx="818567" cy="61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20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Dress for Success </a:t>
            </a:r>
            <a:r>
              <a:rPr lang="en-US" sz="3200" dirty="0" smtClean="0">
                <a:latin typeface="Arial Black" panose="020B0A04020102020204" pitchFamily="34" charset="0"/>
              </a:rPr>
              <a:t>Honolulu</a:t>
            </a:r>
            <a:br>
              <a:rPr lang="en-US" sz="3200" dirty="0" smtClean="0">
                <a:latin typeface="Arial Black" panose="020B0A04020102020204" pitchFamily="34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 Development Programs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946" y="1943704"/>
            <a:ext cx="3070034" cy="1417334"/>
          </a:xfrm>
        </p:spPr>
        <p:txBody>
          <a:bodyPr/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Work Attire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>
          <a:xfrm>
            <a:off x="311841" y="3270422"/>
            <a:ext cx="3644184" cy="2665764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Over 6,300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appointments</a:t>
            </a:r>
            <a:endParaRPr lang="en-US" sz="3600" dirty="0">
              <a:solidFill>
                <a:schemeClr val="bg1"/>
              </a:solidFill>
            </a:endParaRPr>
          </a:p>
          <a:p>
            <a:pPr algn="ctr"/>
            <a:endParaRPr lang="en-US" sz="5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071688"/>
            <a:ext cx="3063240" cy="1033977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8-Week Job Readiness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>
          <a:xfrm>
            <a:off x="3830594" y="3022673"/>
            <a:ext cx="3566951" cy="2913513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3-Week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Pre-employment Coaching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224155" y="2010033"/>
            <a:ext cx="3070025" cy="2215978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1 Year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Job Retention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>
          <a:xfrm>
            <a:off x="7349586" y="4069492"/>
            <a:ext cx="3541134" cy="157407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sz="5100" dirty="0">
                <a:solidFill>
                  <a:schemeClr val="bg1"/>
                </a:solidFill>
              </a:rPr>
              <a:t>Career Development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15234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YWCA Economic Advancement Programs</a:t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dirty="0" smtClean="0">
                <a:solidFill>
                  <a:srgbClr val="FF0000"/>
                </a:solidFill>
              </a:rPr>
              <a:t>Continuum Of Services </a:t>
            </a:r>
            <a:r>
              <a:rPr lang="en-US" dirty="0" smtClean="0"/>
              <a:t>for Fernhurst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 smtClean="0"/>
              <a:t>1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Work Furlough</a:t>
            </a:r>
            <a:endParaRPr lang="en-US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600" dirty="0" smtClean="0"/>
              <a:t>2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Dress for Success</a:t>
            </a:r>
            <a:endParaRPr lang="en-US" sz="3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611816" y="2336873"/>
            <a:ext cx="2649415" cy="576262"/>
          </a:xfrm>
        </p:spPr>
        <p:txBody>
          <a:bodyPr/>
          <a:lstStyle/>
          <a:p>
            <a:r>
              <a:rPr lang="en-US" sz="3600" dirty="0" smtClean="0"/>
              <a:t>3</a:t>
            </a:r>
            <a:endParaRPr lang="en-US" sz="36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>
          <a:xfrm>
            <a:off x="6521806" y="3022673"/>
            <a:ext cx="2868380" cy="1654835"/>
          </a:xfrm>
        </p:spPr>
        <p:txBody>
          <a:bodyPr/>
          <a:lstStyle/>
          <a:p>
            <a:r>
              <a:rPr lang="en-US" sz="3600" dirty="0" smtClean="0"/>
              <a:t>Transitional Housing</a:t>
            </a:r>
          </a:p>
          <a:p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>
            <a:off x="4498682" y="2441275"/>
            <a:ext cx="978408" cy="4718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7175583" y="2428419"/>
            <a:ext cx="978408" cy="4718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1173707" y="2441275"/>
            <a:ext cx="978408" cy="4718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595602" y="2336873"/>
            <a:ext cx="9082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4</a:t>
            </a:r>
            <a:endParaRPr lang="en-US" sz="3600" dirty="0"/>
          </a:p>
        </p:txBody>
      </p:sp>
      <p:sp>
        <p:nvSpPr>
          <p:cNvPr id="18" name="Right Arrow 17"/>
          <p:cNvSpPr/>
          <p:nvPr/>
        </p:nvSpPr>
        <p:spPr>
          <a:xfrm>
            <a:off x="10014674" y="2428419"/>
            <a:ext cx="978408" cy="4718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flipH="1">
            <a:off x="9724557" y="2921648"/>
            <a:ext cx="21157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Dress for Success</a:t>
            </a:r>
          </a:p>
        </p:txBody>
      </p:sp>
    </p:spTree>
    <p:extLst>
      <p:ext uri="{BB962C8B-B14F-4D97-AF65-F5344CB8AC3E}">
        <p14:creationId xmlns:p14="http://schemas.microsoft.com/office/powerpoint/2010/main" val="97953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YWCA </a:t>
            </a:r>
            <a:r>
              <a:rPr lang="en-US" dirty="0" smtClean="0">
                <a:latin typeface="Arial Black" panose="020B0A04020102020204" pitchFamily="34" charset="0"/>
              </a:rPr>
              <a:t>Fernhurst </a:t>
            </a:r>
            <a:r>
              <a:rPr lang="en-US" dirty="0">
                <a:latin typeface="Arial Black" panose="020B0A04020102020204" pitchFamily="34" charset="0"/>
              </a:rPr>
              <a:t>Residence 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Dedicated to women coming out of incarceration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" y="2240280"/>
            <a:ext cx="7589520" cy="413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0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Fernhurst Facility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4" b="16684"/>
          <a:stretch>
            <a:fillRect/>
          </a:stretch>
        </p:blipFill>
        <p:spPr>
          <a:xfrm>
            <a:off x="7612356" y="2217667"/>
            <a:ext cx="4244364" cy="1887873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404359" y="4297503"/>
            <a:ext cx="2604351" cy="5762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9"/>
          </p:nvPr>
        </p:nvSpPr>
        <p:spPr>
          <a:xfrm>
            <a:off x="4328125" y="4873764"/>
            <a:ext cx="2683289" cy="106242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43162" y="4297503"/>
            <a:ext cx="2751021" cy="5762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0"/>
          </p:nvPr>
        </p:nvSpPr>
        <p:spPr>
          <a:xfrm>
            <a:off x="7612356" y="4873762"/>
            <a:ext cx="2685760" cy="106242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3" name="Picture Placeholder 12"/>
          <p:cNvPicPr>
            <a:picLocks noGrp="1"/>
          </p:cNvPicPr>
          <p:nvPr>
            <p:ph type="pic" idx="21"/>
          </p:nvPr>
        </p:nvPicPr>
        <p:blipFill>
          <a:blip r:embed="rId3"/>
          <a:srcRect t="12486" b="12486"/>
          <a:stretch>
            <a:fillRect/>
          </a:stretch>
        </p:blipFill>
        <p:spPr>
          <a:xfrm>
            <a:off x="7539228" y="4297503"/>
            <a:ext cx="4317491" cy="2400431"/>
          </a:xfrm>
          <a:prstGeom prst="rect">
            <a:avLst/>
          </a:prstGeom>
        </p:spPr>
      </p:pic>
      <p:pic>
        <p:nvPicPr>
          <p:cNvPr id="14" name="Picture Placeholder 13"/>
          <p:cNvPicPr>
            <a:picLocks noGrp="1"/>
          </p:cNvPicPr>
          <p:nvPr>
            <p:ph type="pic" idx="22"/>
          </p:nvPr>
        </p:nvPicPr>
        <p:blipFill>
          <a:blip r:embed="rId4"/>
          <a:srcRect t="32103" b="32103"/>
          <a:stretch>
            <a:fillRect/>
          </a:stretch>
        </p:blipFill>
        <p:spPr>
          <a:xfrm>
            <a:off x="350521" y="2121898"/>
            <a:ext cx="3311680" cy="188787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511" y="4240604"/>
            <a:ext cx="3357929" cy="24573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2" y="4297503"/>
            <a:ext cx="3379502" cy="24004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117" y="2121898"/>
            <a:ext cx="3386323" cy="188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1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oldest and largest women’s organization in Hawaii started in 1900.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576" y="3101433"/>
            <a:ext cx="3480823" cy="2069596"/>
          </a:xfrm>
        </p:spPr>
      </p:pic>
    </p:spTree>
    <p:extLst>
      <p:ext uri="{BB962C8B-B14F-4D97-AF65-F5344CB8AC3E}">
        <p14:creationId xmlns:p14="http://schemas.microsoft.com/office/powerpoint/2010/main" val="289647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2 Fernhurst Programs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06350" y="2118360"/>
            <a:ext cx="4472327" cy="12954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Work Furlough</a:t>
            </a:r>
          </a:p>
          <a:p>
            <a:pPr algn="ctr"/>
            <a:r>
              <a:rPr lang="en-US" sz="3200" dirty="0" smtClean="0"/>
              <a:t>For Inmates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80322" y="3413760"/>
            <a:ext cx="4698355" cy="2522427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sz="3600" dirty="0" smtClean="0">
                <a:solidFill>
                  <a:schemeClr val="bg1"/>
                </a:solidFill>
              </a:rPr>
              <a:t>6 months</a:t>
            </a:r>
          </a:p>
          <a:p>
            <a:pPr marL="0" indent="0"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60 women per year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820154" y="1965960"/>
            <a:ext cx="4474028" cy="14478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Transitional Housing </a:t>
            </a:r>
          </a:p>
          <a:p>
            <a:pPr algn="ctr"/>
            <a:r>
              <a:rPr lang="en-US" sz="3200" dirty="0" smtClean="0"/>
              <a:t>For Parolees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5594123" y="3794760"/>
            <a:ext cx="4700059" cy="2141427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6 months</a:t>
            </a:r>
          </a:p>
          <a:p>
            <a:pPr marL="0" indent="0"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30 women per year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27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621323"/>
            <a:ext cx="9613861" cy="73855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/>
            </a:r>
            <a:br>
              <a:rPr lang="en-US" dirty="0" smtClean="0">
                <a:latin typeface="Arial Black" panose="020B0A04020102020204" pitchFamily="34" charset="0"/>
              </a:rPr>
            </a:br>
            <a:r>
              <a:rPr lang="en-US" dirty="0" smtClean="0">
                <a:latin typeface="Arial Black" panose="020B0A04020102020204" pitchFamily="34" charset="0"/>
              </a:rPr>
              <a:t>Work Furlough Program Model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" t="9136" r="1951"/>
          <a:stretch/>
        </p:blipFill>
        <p:spPr>
          <a:xfrm>
            <a:off x="1852247" y="2063263"/>
            <a:ext cx="7995138" cy="468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8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Transitional Housing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800" dirty="0"/>
              <a:t>H</a:t>
            </a:r>
            <a:r>
              <a:rPr lang="en-US" sz="4800" dirty="0" smtClean="0"/>
              <a:t>ousing </a:t>
            </a:r>
            <a:r>
              <a:rPr lang="en-US" sz="4800" dirty="0"/>
              <a:t>and supportive services that help </a:t>
            </a:r>
            <a:r>
              <a:rPr lang="en-US" sz="4800" dirty="0" smtClean="0"/>
              <a:t>paroled women gain </a:t>
            </a:r>
            <a:r>
              <a:rPr lang="en-US" sz="4800" dirty="0"/>
              <a:t>stability </a:t>
            </a:r>
            <a:r>
              <a:rPr lang="en-US" sz="4800" dirty="0" smtClean="0"/>
              <a:t>and </a:t>
            </a:r>
            <a:r>
              <a:rPr lang="en-US" sz="4800" dirty="0"/>
              <a:t>move toward independent living and permanent housing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31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Makes Us Different?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2209800"/>
            <a:ext cx="4698355" cy="3611880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/>
              <a:t>Community-based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Women’s </a:t>
            </a:r>
            <a:r>
              <a:rPr lang="en-US" sz="4000" dirty="0" smtClean="0"/>
              <a:t>Organization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 smtClean="0"/>
              <a:t>Trauma-informed</a:t>
            </a:r>
            <a:endParaRPr lang="en-US" sz="4000" dirty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209800"/>
            <a:ext cx="5166360" cy="3726387"/>
          </a:xfrm>
        </p:spPr>
        <p:txBody>
          <a:bodyPr/>
          <a:lstStyle/>
          <a:p>
            <a:r>
              <a:rPr lang="en-US" sz="4000" dirty="0" smtClean="0"/>
              <a:t>Gender-responsive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 smtClean="0"/>
              <a:t>Strengths-based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 smtClean="0"/>
              <a:t>Culturally-sensitive</a:t>
            </a: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26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</a:t>
            </a:r>
            <a:r>
              <a:rPr lang="en-US" b="1" i="1" dirty="0" smtClean="0"/>
              <a:t>Really</a:t>
            </a:r>
            <a:r>
              <a:rPr lang="en-US" b="1" dirty="0" smtClean="0"/>
              <a:t> Makes </a:t>
            </a:r>
            <a:r>
              <a:rPr lang="en-US" b="1" dirty="0"/>
              <a:t>Us Different?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040" y="2336800"/>
            <a:ext cx="5401895" cy="3598863"/>
          </a:xfrm>
        </p:spPr>
      </p:pic>
    </p:spTree>
    <p:extLst>
      <p:ext uri="{BB962C8B-B14F-4D97-AF65-F5344CB8AC3E}">
        <p14:creationId xmlns:p14="http://schemas.microsoft.com/office/powerpoint/2010/main" val="18363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Why It Matters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9" y="753229"/>
            <a:ext cx="2011680" cy="1196086"/>
          </a:xfrm>
          <a:prstGeom prst="rect">
            <a:avLst/>
          </a:prstGeom>
        </p:spPr>
      </p:pic>
      <p:pic>
        <p:nvPicPr>
          <p:cNvPr id="6" name="Picture 2" descr="imagef584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613" y="199081"/>
            <a:ext cx="2047875" cy="36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772" y="532214"/>
            <a:ext cx="3610211" cy="1492032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046" y="2612230"/>
            <a:ext cx="6296726" cy="408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2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Contact: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777240" y="2519265"/>
            <a:ext cx="1226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5"/>
            <a:r>
              <a:rPr lang="en-US" sz="3600" dirty="0" smtClean="0"/>
              <a:t>YWCA Oahu – Economic Advancement Programs</a:t>
            </a:r>
          </a:p>
          <a:p>
            <a:pPr lvl="5"/>
            <a:r>
              <a:rPr lang="en-US" sz="3600" dirty="0" smtClean="0"/>
              <a:t>Phone: 808.695.2603</a:t>
            </a:r>
          </a:p>
          <a:p>
            <a:pPr lvl="5"/>
            <a:r>
              <a:rPr lang="en-US" sz="3600" dirty="0" smtClean="0"/>
              <a:t>Email: </a:t>
            </a:r>
            <a:r>
              <a:rPr lang="en-US" sz="3600" dirty="0" smtClean="0">
                <a:hlinkClick r:id="rId2"/>
              </a:rPr>
              <a:t>kcoleman@ywcaoahu.org</a:t>
            </a:r>
            <a:endParaRPr lang="en-US" sz="3600" dirty="0" smtClean="0"/>
          </a:p>
          <a:p>
            <a:pPr lvl="5"/>
            <a:r>
              <a:rPr lang="en-US" sz="3600" dirty="0" smtClean="0"/>
              <a:t>Website: www.ywcaoahu.org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5151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3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YWCA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Facilities</a:t>
            </a:r>
            <a:r>
              <a:rPr lang="en-US" dirty="0" smtClean="0"/>
              <a:t> That Serve Our Mission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6011" y="1983545"/>
            <a:ext cx="3047521" cy="929590"/>
          </a:xfrm>
        </p:spPr>
        <p:txBody>
          <a:bodyPr/>
          <a:lstStyle/>
          <a:p>
            <a:pPr algn="ctr"/>
            <a:r>
              <a:rPr lang="en-US" b="1" u="sng" dirty="0" err="1" smtClean="0">
                <a:latin typeface="Arial Black" panose="020B0A04020102020204" pitchFamily="34" charset="0"/>
              </a:rPr>
              <a:t>Laniakea</a:t>
            </a:r>
            <a:endParaRPr lang="en-US" b="1" u="sng" dirty="0" smtClean="0">
              <a:latin typeface="Arial Black" panose="020B0A04020102020204" pitchFamily="34" charset="0"/>
            </a:endParaRPr>
          </a:p>
          <a:p>
            <a:pPr algn="ctr"/>
            <a:r>
              <a:rPr lang="en-US" i="1" dirty="0" smtClean="0"/>
              <a:t>Downtown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49" y="3119081"/>
            <a:ext cx="3566984" cy="30226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5747" y="2011680"/>
            <a:ext cx="3063240" cy="901455"/>
          </a:xfrm>
        </p:spPr>
        <p:txBody>
          <a:bodyPr/>
          <a:lstStyle/>
          <a:p>
            <a:pPr algn="ctr"/>
            <a:r>
              <a:rPr lang="en-US" b="1" u="sng" dirty="0" smtClean="0">
                <a:latin typeface="Arial Black" panose="020B0A04020102020204" pitchFamily="34" charset="0"/>
              </a:rPr>
              <a:t>Fernhurst </a:t>
            </a:r>
          </a:p>
          <a:p>
            <a:pPr algn="ctr"/>
            <a:r>
              <a:rPr lang="en-US" i="1" dirty="0" smtClean="0"/>
              <a:t>Residence</a:t>
            </a:r>
            <a:endParaRPr lang="en-US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195" y="3132725"/>
            <a:ext cx="3386409" cy="302267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475766" y="2096086"/>
            <a:ext cx="3087877" cy="855565"/>
          </a:xfrm>
        </p:spPr>
        <p:txBody>
          <a:bodyPr/>
          <a:lstStyle/>
          <a:p>
            <a:pPr algn="ctr"/>
            <a:r>
              <a:rPr lang="en-US" b="1" u="sng" dirty="0" err="1" smtClean="0">
                <a:latin typeface="Arial Black" panose="020B0A04020102020204" pitchFamily="34" charset="0"/>
              </a:rPr>
              <a:t>Kokokahi</a:t>
            </a:r>
            <a:r>
              <a:rPr lang="en-US" b="1" dirty="0" smtClean="0"/>
              <a:t> </a:t>
            </a:r>
          </a:p>
          <a:p>
            <a:pPr algn="ctr"/>
            <a:r>
              <a:rPr lang="en-US" i="1" dirty="0" smtClean="0"/>
              <a:t>Camp &amp; Retreat</a:t>
            </a:r>
            <a:endParaRPr lang="en-US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5766" y="3132725"/>
            <a:ext cx="3285471" cy="299538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3226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YWCA Programs</a:t>
            </a:r>
            <a:r>
              <a:rPr lang="en-US" dirty="0" smtClean="0"/>
              <a:t> That Serve Our Mission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048000" y="2274838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hlinkClick r:id="rId2"/>
              </a:rPr>
              <a:t>Aquatics 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hlinkClick r:id="rId3"/>
              </a:rPr>
              <a:t>Fitness Center &amp; Classes 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hlinkClick r:id="rId4"/>
              </a:rPr>
              <a:t>Camp &amp; Family Events 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 smtClean="0">
                <a:solidFill>
                  <a:schemeClr val="bg1"/>
                </a:solidFill>
              </a:rPr>
              <a:t>Dress for Success</a:t>
            </a:r>
            <a:endParaRPr lang="en-US" sz="3200" b="1" u="sng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 smtClean="0">
                <a:solidFill>
                  <a:schemeClr val="bg1"/>
                </a:solidFill>
              </a:rPr>
              <a:t>Transitional Housing</a:t>
            </a:r>
            <a:endParaRPr lang="en-US" sz="3200" b="1" u="sng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u="sng" dirty="0" smtClean="0">
                <a:solidFill>
                  <a:schemeClr val="bg1"/>
                </a:solidFill>
              </a:rPr>
              <a:t>Work Furlough</a:t>
            </a:r>
            <a:endParaRPr lang="en-US" sz="3200" b="1" u="sng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hlinkClick r:id="rId5"/>
              </a:rPr>
              <a:t>Patsy T. Mink Center for Business &amp; Leadership 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hlinkClick r:id="rId6"/>
              </a:rPr>
              <a:t>Advocacy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2271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YWCA Economic Advancement Programs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 rot="10800000" flipV="1">
            <a:off x="1051559" y="2468880"/>
            <a:ext cx="9242621" cy="3452495"/>
          </a:xfrm>
        </p:spPr>
        <p:txBody>
          <a:bodyPr>
            <a:normAutofit fontScale="55000" lnSpcReduction="20000"/>
          </a:bodyPr>
          <a:lstStyle/>
          <a:p>
            <a:pPr marL="1828800" lvl="3" indent="-457200"/>
            <a:r>
              <a:rPr lang="en-US" sz="10100" b="1" u="sng" dirty="0">
                <a:solidFill>
                  <a:schemeClr val="bg1"/>
                </a:solidFill>
              </a:rPr>
              <a:t>Dress for </a:t>
            </a:r>
            <a:r>
              <a:rPr lang="en-US" sz="10100" b="1" u="sng" dirty="0" smtClean="0">
                <a:solidFill>
                  <a:schemeClr val="bg1"/>
                </a:solidFill>
              </a:rPr>
              <a:t>Success</a:t>
            </a:r>
          </a:p>
          <a:p>
            <a:pPr marL="1371600" lvl="3" indent="0">
              <a:buNone/>
            </a:pPr>
            <a:endParaRPr lang="en-US" sz="10100" b="1" u="sng" dirty="0">
              <a:solidFill>
                <a:schemeClr val="bg1"/>
              </a:solidFill>
            </a:endParaRPr>
          </a:p>
          <a:p>
            <a:pPr marL="1828800" lvl="3" indent="-457200"/>
            <a:r>
              <a:rPr lang="en-US" sz="10100" b="1" u="sng" dirty="0">
                <a:solidFill>
                  <a:schemeClr val="bg1"/>
                </a:solidFill>
              </a:rPr>
              <a:t>Transitional </a:t>
            </a:r>
            <a:r>
              <a:rPr lang="en-US" sz="10100" b="1" u="sng" dirty="0" smtClean="0">
                <a:solidFill>
                  <a:schemeClr val="bg1"/>
                </a:solidFill>
              </a:rPr>
              <a:t>Housing</a:t>
            </a:r>
          </a:p>
          <a:p>
            <a:pPr marL="1371600" lvl="3" indent="0">
              <a:buNone/>
            </a:pPr>
            <a:endParaRPr lang="en-US" sz="10100" b="1" u="sng" dirty="0" smtClean="0">
              <a:solidFill>
                <a:schemeClr val="bg1"/>
              </a:solidFill>
            </a:endParaRPr>
          </a:p>
          <a:p>
            <a:pPr marL="1828800" lvl="3" indent="-457200"/>
            <a:r>
              <a:rPr lang="en-US" sz="10100" b="1" u="sng" dirty="0" smtClean="0">
                <a:solidFill>
                  <a:schemeClr val="bg1"/>
                </a:solidFill>
              </a:rPr>
              <a:t>Work </a:t>
            </a:r>
            <a:r>
              <a:rPr lang="en-US" sz="10100" b="1" u="sng" dirty="0">
                <a:solidFill>
                  <a:schemeClr val="bg1"/>
                </a:solidFill>
              </a:rPr>
              <a:t>Furlough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5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YWCA </a:t>
            </a:r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Economic Advancement Programs</a:t>
            </a:r>
            <a:endParaRPr lang="en-US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0321" y="1947386"/>
            <a:ext cx="11084959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Serve Women Who Are: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/>
              <a:t>Unemployed</a:t>
            </a:r>
            <a:r>
              <a:rPr lang="en-US" sz="3200" b="1" dirty="0"/>
              <a:t>, underemployed, hard-to-employ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Domestic violence survivors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Divorcees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Illness survivors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Homeless </a:t>
            </a:r>
            <a:endParaRPr lang="en-US" sz="32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chemeClr val="bg1"/>
                </a:solidFill>
              </a:rPr>
              <a:t>Reentering society from prison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6937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YWCA Economic Advancement </a:t>
            </a:r>
            <a:r>
              <a:rPr lang="en-US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Programs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157413"/>
            <a:ext cx="9613861" cy="4700587"/>
          </a:xfrm>
        </p:spPr>
        <p:txBody>
          <a:bodyPr>
            <a:normAutofit fontScale="32500" lnSpcReduction="20000"/>
          </a:bodyPr>
          <a:lstStyle/>
          <a:p>
            <a:endParaRPr lang="en-US" b="1" dirty="0" smtClean="0"/>
          </a:p>
          <a:p>
            <a:endParaRPr lang="en-US" sz="5900" b="1" dirty="0" smtClean="0"/>
          </a:p>
          <a:p>
            <a:endParaRPr lang="en-US" sz="4300" b="1" dirty="0"/>
          </a:p>
          <a:p>
            <a:pPr marL="0" indent="0">
              <a:buNone/>
            </a:pPr>
            <a:r>
              <a:rPr lang="en-US" sz="8600" b="1" dirty="0" smtClean="0"/>
              <a:t>1</a:t>
            </a:r>
            <a:r>
              <a:rPr lang="en-US" sz="8600" b="1" dirty="0"/>
              <a:t>. be financially independent.</a:t>
            </a:r>
            <a:endParaRPr lang="en-US" sz="8600" dirty="0"/>
          </a:p>
          <a:p>
            <a:pPr marL="0" indent="0">
              <a:buNone/>
            </a:pPr>
            <a:endParaRPr lang="en-US" sz="8600" dirty="0"/>
          </a:p>
          <a:p>
            <a:pPr marL="0" indent="0">
              <a:buNone/>
            </a:pPr>
            <a:r>
              <a:rPr lang="en-US" sz="8600" b="1" dirty="0" smtClean="0"/>
              <a:t>2</a:t>
            </a:r>
            <a:r>
              <a:rPr lang="en-US" sz="8600" b="1" dirty="0"/>
              <a:t>. have employability skills.</a:t>
            </a:r>
            <a:endParaRPr lang="en-US" sz="8600" dirty="0"/>
          </a:p>
          <a:p>
            <a:pPr marL="0" indent="0">
              <a:buNone/>
            </a:pPr>
            <a:r>
              <a:rPr lang="en-US" sz="8600" b="1" dirty="0" smtClean="0"/>
              <a:t>	</a:t>
            </a:r>
            <a:endParaRPr lang="en-US" sz="8600" dirty="0"/>
          </a:p>
          <a:p>
            <a:pPr marL="0" indent="0">
              <a:buNone/>
            </a:pPr>
            <a:r>
              <a:rPr lang="en-US" sz="8600" b="1" dirty="0" smtClean="0"/>
              <a:t>3</a:t>
            </a:r>
            <a:r>
              <a:rPr lang="en-US" sz="8600" b="1" dirty="0"/>
              <a:t>. have positive coping skills.</a:t>
            </a:r>
            <a:endParaRPr lang="en-US" sz="8600" dirty="0"/>
          </a:p>
          <a:p>
            <a:pPr marL="0" indent="0">
              <a:buNone/>
            </a:pPr>
            <a:endParaRPr lang="en-US" sz="8600" dirty="0"/>
          </a:p>
          <a:p>
            <a:pPr marL="0" indent="0">
              <a:buNone/>
            </a:pPr>
            <a:r>
              <a:rPr lang="en-US" sz="8600" b="1" dirty="0" smtClean="0"/>
              <a:t>4</a:t>
            </a:r>
            <a:r>
              <a:rPr lang="en-US" sz="8600" b="1" dirty="0"/>
              <a:t>. have access to positive social support networks</a:t>
            </a:r>
            <a:r>
              <a:rPr lang="en-US" sz="8600" b="1" dirty="0" smtClean="0"/>
              <a:t>.</a:t>
            </a:r>
            <a:endParaRPr lang="en-US" sz="8600" b="1" dirty="0"/>
          </a:p>
          <a:p>
            <a:pPr marL="0" indent="0">
              <a:buNone/>
            </a:pPr>
            <a:endParaRPr lang="en-US" sz="8600" dirty="0"/>
          </a:p>
          <a:p>
            <a:pPr marL="0" indent="0">
              <a:buNone/>
            </a:pPr>
            <a:r>
              <a:rPr lang="en-US" sz="8600" b="1" dirty="0" smtClean="0"/>
              <a:t>5</a:t>
            </a:r>
            <a:r>
              <a:rPr lang="en-US" sz="8600" b="1" dirty="0"/>
              <a:t>. </a:t>
            </a:r>
            <a:r>
              <a:rPr lang="en-US" sz="8600" b="1" dirty="0" smtClean="0"/>
              <a:t>have </a:t>
            </a:r>
            <a:r>
              <a:rPr lang="en-US" sz="8600" b="1" dirty="0"/>
              <a:t>access to obtain affordable, permanent housing.</a:t>
            </a:r>
            <a:endParaRPr lang="en-US" sz="8600" dirty="0"/>
          </a:p>
        </p:txBody>
      </p:sp>
      <p:sp>
        <p:nvSpPr>
          <p:cNvPr id="4" name="Rectangle 3"/>
          <p:cNvSpPr/>
          <p:nvPr/>
        </p:nvSpPr>
        <p:spPr>
          <a:xfrm>
            <a:off x="3048000" y="227483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Support </a:t>
            </a:r>
            <a:r>
              <a:rPr lang="en-US" sz="3200" dirty="0">
                <a:latin typeface="Arial Black" panose="020B0A04020102020204" pitchFamily="34" charset="0"/>
              </a:rPr>
              <a:t>Women </a:t>
            </a:r>
            <a:r>
              <a:rPr lang="en-US" sz="3200" dirty="0" smtClean="0">
                <a:latin typeface="Arial Black" panose="020B0A04020102020204" pitchFamily="34" charset="0"/>
              </a:rPr>
              <a:t>To:</a:t>
            </a:r>
            <a:endParaRPr lang="en-US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82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Dress for Success </a:t>
            </a:r>
            <a:r>
              <a:rPr lang="en-US" sz="3200" dirty="0" smtClean="0">
                <a:latin typeface="Arial Black" panose="020B0A04020102020204" pitchFamily="34" charset="0"/>
              </a:rPr>
              <a:t>Honolulu</a:t>
            </a:r>
            <a:br>
              <a:rPr lang="en-US" sz="3200" dirty="0" smtClean="0">
                <a:latin typeface="Arial Black" panose="020B0A04020102020204" pitchFamily="34" charset="0"/>
              </a:rPr>
            </a:b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224155" y="2010033"/>
            <a:ext cx="3070025" cy="2215978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>
          <a:xfrm>
            <a:off x="1172308" y="2731478"/>
            <a:ext cx="10351477" cy="178667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Workforce Development Programs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87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latin typeface="Arial Black" panose="020B0A04020102020204" pitchFamily="34" charset="0"/>
              </a:rPr>
              <a:t>Dress for Success Honolulu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3600" b="1" dirty="0" smtClean="0"/>
              <a:t>Suiting</a:t>
            </a:r>
            <a:r>
              <a:rPr lang="en-US" sz="3600" b="1" dirty="0"/>
              <a:t>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3200" b="1" dirty="0" smtClean="0"/>
              <a:t>Job Readiness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494142" y="2152357"/>
            <a:ext cx="4267628" cy="760778"/>
          </a:xfrm>
        </p:spPr>
        <p:txBody>
          <a:bodyPr/>
          <a:lstStyle/>
          <a:p>
            <a:pPr algn="ctr"/>
            <a:r>
              <a:rPr lang="en-US" sz="2800" b="1" dirty="0" smtClean="0"/>
              <a:t>Job Retention &amp;                     </a:t>
            </a:r>
            <a:r>
              <a:rPr lang="en-US" sz="3200" b="1" dirty="0" smtClean="0"/>
              <a:t>Career</a:t>
            </a:r>
            <a:r>
              <a:rPr lang="en-US" sz="2800" b="1" dirty="0" smtClean="0"/>
              <a:t> Development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236" y="3191069"/>
            <a:ext cx="3901440" cy="27451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470" y="3191069"/>
            <a:ext cx="3548672" cy="2745112"/>
          </a:xfrm>
          <a:prstGeom prst="rect">
            <a:avLst/>
          </a:prstGeom>
        </p:spPr>
      </p:pic>
      <p:pic>
        <p:nvPicPr>
          <p:cNvPr id="1026" name="Picture 2" descr="104 - YWCA [NGU_8279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1" y="3191070"/>
            <a:ext cx="3696188" cy="274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76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8466</TotalTime>
  <Words>303</Words>
  <Application>Microsoft Office PowerPoint</Application>
  <PresentationFormat>Widescreen</PresentationFormat>
  <Paragraphs>120</Paragraphs>
  <Slides>26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Arial Black</vt:lpstr>
      <vt:lpstr>Trebuchet MS</vt:lpstr>
      <vt:lpstr>Berlin</vt:lpstr>
      <vt:lpstr>Acrobat Document</vt:lpstr>
      <vt:lpstr>PowerPoint Presentation</vt:lpstr>
      <vt:lpstr>The oldest and largest women’s organization in Hawaii started in 1900.</vt:lpstr>
      <vt:lpstr>3 YWCA Facilities That Serve Our Mission</vt:lpstr>
      <vt:lpstr>YWCA Programs That Serve Our Mission</vt:lpstr>
      <vt:lpstr>YWCA Economic Advancement Programs</vt:lpstr>
      <vt:lpstr>YWCA Economic Advancement Programs</vt:lpstr>
      <vt:lpstr>YWCA Economic Advancement Programs</vt:lpstr>
      <vt:lpstr>Dress for Success Honolulu </vt:lpstr>
      <vt:lpstr> Dress for Success Honolulu</vt:lpstr>
      <vt:lpstr>Suiting Program (2003) Over 6,400 Suitings </vt:lpstr>
      <vt:lpstr>Rise! 8-week job readiness program every client has their own job coach</vt:lpstr>
      <vt:lpstr>Professional Women’s Group monthly career development program every session begins with dinner and guests to network with </vt:lpstr>
      <vt:lpstr> Career Counselor </vt:lpstr>
      <vt:lpstr>PowerPoint Presentation</vt:lpstr>
      <vt:lpstr> Personal Pathways Personal &amp; Professional Development Workshops</vt:lpstr>
      <vt:lpstr>Dress for Success Honolulu Workforce Development Programs</vt:lpstr>
      <vt:lpstr>YWCA Economic Advancement Programs A Continuum Of Services for Fernhurst</vt:lpstr>
      <vt:lpstr>YWCA Fernhurst Residence  Dedicated to women coming out of incarceration</vt:lpstr>
      <vt:lpstr>Fernhurst Facility</vt:lpstr>
      <vt:lpstr>2 Fernhurst Programs</vt:lpstr>
      <vt:lpstr> Work Furlough Program Model</vt:lpstr>
      <vt:lpstr>Transitional Housing</vt:lpstr>
      <vt:lpstr>What Makes Us Different?</vt:lpstr>
      <vt:lpstr>What Really Makes Us Different?</vt:lpstr>
      <vt:lpstr>Why It Matters</vt:lpstr>
      <vt:lpstr>Contact: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Hobson</dc:creator>
  <cp:lastModifiedBy>Lorraine Robinson</cp:lastModifiedBy>
  <cp:revision>82</cp:revision>
  <cp:lastPrinted>2017-12-12T04:49:43Z</cp:lastPrinted>
  <dcterms:created xsi:type="dcterms:W3CDTF">2016-06-27T19:28:35Z</dcterms:created>
  <dcterms:modified xsi:type="dcterms:W3CDTF">2018-09-26T23:22:34Z</dcterms:modified>
</cp:coreProperties>
</file>