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59"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EB1425-811B-4EF3-99EA-665C6A3E3E4B}"/>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65116" y="0"/>
            <a:ext cx="12126884" cy="12126884"/>
          </a:xfrm>
          <a:prstGeom prst="rect">
            <a:avLst/>
          </a:prstGeom>
        </p:spPr>
      </p:pic>
      <p:sp>
        <p:nvSpPr>
          <p:cNvPr id="2" name="Title 1">
            <a:extLst>
              <a:ext uri="{FF2B5EF4-FFF2-40B4-BE49-F238E27FC236}">
                <a16:creationId xmlns:a16="http://schemas.microsoft.com/office/drawing/2014/main" id="{650E8437-0BC9-4E67-BFA6-9993866525FB}"/>
              </a:ext>
            </a:extLst>
          </p:cNvPr>
          <p:cNvSpPr>
            <a:spLocks noGrp="1"/>
          </p:cNvSpPr>
          <p:nvPr>
            <p:ph type="ctrTitle"/>
          </p:nvPr>
        </p:nvSpPr>
        <p:spPr>
          <a:xfrm>
            <a:off x="1524000" y="373223"/>
            <a:ext cx="9144000" cy="2150901"/>
          </a:xfrm>
        </p:spPr>
        <p:txBody>
          <a:bodyPr anchor="b"/>
          <a:lstStyle>
            <a:lvl1pPr algn="ctr">
              <a:defRPr sz="6000">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id="{8699C79A-A0DA-4F73-BB17-5746ECA02794}"/>
              </a:ext>
            </a:extLst>
          </p:cNvPr>
          <p:cNvSpPr>
            <a:spLocks noGrp="1"/>
          </p:cNvSpPr>
          <p:nvPr>
            <p:ph type="subTitle" idx="1"/>
          </p:nvPr>
        </p:nvSpPr>
        <p:spPr>
          <a:xfrm>
            <a:off x="1524000" y="3602038"/>
            <a:ext cx="9144000" cy="1655762"/>
          </a:xfrm>
        </p:spPr>
        <p:txBody>
          <a:bodyPr/>
          <a:lstStyle>
            <a:lvl1pPr marL="0" indent="0" algn="ctr">
              <a:buNone/>
              <a:defRPr sz="2400">
                <a:solidFill>
                  <a:srgbClr val="00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1653B0B-5D27-40ED-A1A8-6D958ED57FFD}"/>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5" name="Footer Placeholder 4">
            <a:extLst>
              <a:ext uri="{FF2B5EF4-FFF2-40B4-BE49-F238E27FC236}">
                <a16:creationId xmlns:a16="http://schemas.microsoft.com/office/drawing/2014/main" id="{C27B9870-E23B-4780-AC68-3CCD4E53F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03208-455D-475E-A9EB-535B1E477CC8}"/>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3783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58F4-4065-4522-97F5-48175FFCEE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DB693-099A-4441-9C80-186A8342CC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CE35-3C40-48AA-9561-327FF52D0618}"/>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5" name="Footer Placeholder 4">
            <a:extLst>
              <a:ext uri="{FF2B5EF4-FFF2-40B4-BE49-F238E27FC236}">
                <a16:creationId xmlns:a16="http://schemas.microsoft.com/office/drawing/2014/main" id="{CEAB2F65-8DC4-4501-A6BE-AA20C5097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38D8A-E439-4667-B08E-6B87D0B9E0F1}"/>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364960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8B524-45E4-42C8-9881-9469E01AC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4A18E8-5B63-4607-916D-8C1F46CAB1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AE1A4-4632-4520-9566-5CACAE31F169}"/>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5" name="Footer Placeholder 4">
            <a:extLst>
              <a:ext uri="{FF2B5EF4-FFF2-40B4-BE49-F238E27FC236}">
                <a16:creationId xmlns:a16="http://schemas.microsoft.com/office/drawing/2014/main" id="{226F0E86-99F2-4428-A470-C6F183540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DC71A-C0C4-486F-AFFB-6FF30EFF01F2}"/>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163679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510C-FB02-4854-8AED-A18496CCC053}"/>
              </a:ext>
            </a:extLst>
          </p:cNvPr>
          <p:cNvSpPr>
            <a:spLocks noGrp="1"/>
          </p:cNvSpPr>
          <p:nvPr>
            <p:ph type="title"/>
          </p:nvPr>
        </p:nvSpPr>
        <p:spPr/>
        <p:txBody>
          <a:bodyPr/>
          <a:lstStyle>
            <a:lvl1pPr>
              <a:defRPr baseline="0">
                <a:solidFill>
                  <a:srgbClr val="002060"/>
                </a:solidFill>
              </a:defRPr>
            </a:lvl1pPr>
          </a:lstStyle>
          <a:p>
            <a:r>
              <a:rPr lang="en-US" dirty="0"/>
              <a:t>Click to edit Master title style</a:t>
            </a:r>
          </a:p>
        </p:txBody>
      </p:sp>
      <p:pic>
        <p:nvPicPr>
          <p:cNvPr id="8" name="Picture 7">
            <a:extLst>
              <a:ext uri="{FF2B5EF4-FFF2-40B4-BE49-F238E27FC236}">
                <a16:creationId xmlns:a16="http://schemas.microsoft.com/office/drawing/2014/main" id="{35633453-11F1-4889-A9A8-F970E8046E46}"/>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57021"/>
          <a:stretch/>
        </p:blipFill>
        <p:spPr>
          <a:xfrm>
            <a:off x="0" y="0"/>
            <a:ext cx="12199706" cy="6991004"/>
          </a:xfrm>
          <a:prstGeom prst="rect">
            <a:avLst/>
          </a:prstGeom>
        </p:spPr>
      </p:pic>
      <p:sp>
        <p:nvSpPr>
          <p:cNvPr id="3" name="Content Placeholder 2">
            <a:extLst>
              <a:ext uri="{FF2B5EF4-FFF2-40B4-BE49-F238E27FC236}">
                <a16:creationId xmlns:a16="http://schemas.microsoft.com/office/drawing/2014/main" id="{E9691613-BD7D-48B5-9BBD-3372E657182A}"/>
              </a:ext>
            </a:extLst>
          </p:cNvPr>
          <p:cNvSpPr>
            <a:spLocks noGrp="1"/>
          </p:cNvSpPr>
          <p:nvPr>
            <p:ph idx="1"/>
          </p:nvPr>
        </p:nvSpPr>
        <p:spPr/>
        <p:txBody>
          <a:bodyPr/>
          <a:lstStyle>
            <a:lvl1pPr>
              <a:defRPr baseline="0">
                <a:solidFill>
                  <a:srgbClr val="7030A0"/>
                </a:solidFill>
              </a:defRPr>
            </a:lvl1pPr>
            <a:lvl2pPr>
              <a:defRPr baseline="0">
                <a:solidFill>
                  <a:srgbClr val="7030A0"/>
                </a:solidFill>
              </a:defRPr>
            </a:lvl2pPr>
            <a:lvl3pPr>
              <a:defRPr baseline="0">
                <a:solidFill>
                  <a:srgbClr val="7030A0"/>
                </a:solidFill>
              </a:defRPr>
            </a:lvl3pPr>
            <a:lvl4pPr>
              <a:defRPr baseline="0">
                <a:solidFill>
                  <a:srgbClr val="7030A0"/>
                </a:solidFill>
              </a:defRPr>
            </a:lvl4pPr>
            <a:lvl5pPr>
              <a:defRPr baseline="0">
                <a:solidFill>
                  <a:srgbClr val="7030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F3366-7A79-402F-84F1-3F91F00614D3}"/>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5" name="Footer Placeholder 4">
            <a:extLst>
              <a:ext uri="{FF2B5EF4-FFF2-40B4-BE49-F238E27FC236}">
                <a16:creationId xmlns:a16="http://schemas.microsoft.com/office/drawing/2014/main" id="{63DECA35-6FA6-48BF-87AF-B89BCBBA5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D5464-F769-45C3-81D3-6CAFB76A6E65}"/>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4621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97EC6-EBE4-444A-AF84-F69258C42D4E}"/>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59038"/>
          <a:stretch/>
        </p:blipFill>
        <p:spPr>
          <a:xfrm>
            <a:off x="-1" y="11734"/>
            <a:ext cx="12535169" cy="6846266"/>
          </a:xfrm>
          <a:prstGeom prst="rect">
            <a:avLst/>
          </a:prstGeom>
        </p:spPr>
      </p:pic>
      <p:sp>
        <p:nvSpPr>
          <p:cNvPr id="2" name="Title 1">
            <a:extLst>
              <a:ext uri="{FF2B5EF4-FFF2-40B4-BE49-F238E27FC236}">
                <a16:creationId xmlns:a16="http://schemas.microsoft.com/office/drawing/2014/main" id="{C1E9A977-BE77-4513-9995-388140A4DD6D}"/>
              </a:ext>
            </a:extLst>
          </p:cNvPr>
          <p:cNvSpPr>
            <a:spLocks noGrp="1"/>
          </p:cNvSpPr>
          <p:nvPr>
            <p:ph type="title"/>
          </p:nvPr>
        </p:nvSpPr>
        <p:spPr>
          <a:xfrm>
            <a:off x="831850" y="1709738"/>
            <a:ext cx="10515600" cy="2852737"/>
          </a:xfrm>
        </p:spPr>
        <p:txBody>
          <a:bodyPr anchor="b"/>
          <a:lstStyle>
            <a:lvl1pPr>
              <a:defRPr sz="6000">
                <a:solidFill>
                  <a:schemeClr val="accent1">
                    <a:lumMod val="7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3ECB4F1-698C-46D7-9967-A30C640DBCF1}"/>
              </a:ext>
            </a:extLst>
          </p:cNvPr>
          <p:cNvSpPr>
            <a:spLocks noGrp="1"/>
          </p:cNvSpPr>
          <p:nvPr>
            <p:ph type="body" idx="1"/>
          </p:nvPr>
        </p:nvSpPr>
        <p:spPr>
          <a:xfrm>
            <a:off x="831850" y="4589463"/>
            <a:ext cx="10515600" cy="1500187"/>
          </a:xfrm>
        </p:spPr>
        <p:txBody>
          <a:bodyPr/>
          <a:lstStyle>
            <a:lvl1pPr marL="0" indent="0">
              <a:buNone/>
              <a:defRPr sz="2400">
                <a:solidFill>
                  <a:srgbClr val="00B0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2F2AAEF4-758E-41DA-BF21-456BC711497D}"/>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5" name="Footer Placeholder 4">
            <a:extLst>
              <a:ext uri="{FF2B5EF4-FFF2-40B4-BE49-F238E27FC236}">
                <a16:creationId xmlns:a16="http://schemas.microsoft.com/office/drawing/2014/main" id="{A5AD7EB1-9559-43D0-B719-4313437CC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6DC3C-E501-4452-84F5-41B119F58C32}"/>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404480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6FD3-3144-42D5-8B75-EACEE6723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82A18-C86C-4F3B-B6DC-367B75AA74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077C5-9B6A-4919-9F7E-CEC35C07CB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117A2E-466D-4A25-A5DE-24C9A87FAE83}"/>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6" name="Footer Placeholder 5">
            <a:extLst>
              <a:ext uri="{FF2B5EF4-FFF2-40B4-BE49-F238E27FC236}">
                <a16:creationId xmlns:a16="http://schemas.microsoft.com/office/drawing/2014/main" id="{17C6E399-8F1F-4670-B69C-44F6507F4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2767A-57D7-477F-B326-ED2A4392059C}"/>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370150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CCC3-3590-4F78-8577-9394839A44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058DBC-C520-43C5-A300-7ABC573C4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BD962F-6A51-45E2-AE82-720A1643B2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C0E7D-5F30-4D39-A4BB-AB14A8EB4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DCF966-C7C2-47E5-9F2A-1640FCD048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C095AB-F6BF-4E5F-92C4-344CA09A448E}"/>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8" name="Footer Placeholder 7">
            <a:extLst>
              <a:ext uri="{FF2B5EF4-FFF2-40B4-BE49-F238E27FC236}">
                <a16:creationId xmlns:a16="http://schemas.microsoft.com/office/drawing/2014/main" id="{AE88BDE3-B3CF-4140-984E-CAC1B34868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52D903-F341-431B-BFA0-AC00DA086B06}"/>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376445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8A7C-2512-4A5C-A7E2-BB52B0065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09B21D-CFFD-4705-AD8E-191742CB2271}"/>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4" name="Footer Placeholder 3">
            <a:extLst>
              <a:ext uri="{FF2B5EF4-FFF2-40B4-BE49-F238E27FC236}">
                <a16:creationId xmlns:a16="http://schemas.microsoft.com/office/drawing/2014/main" id="{1A58DB73-E009-4130-B4B8-48FC0EF6F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7B1739-2271-4AD7-BD4B-4DBF3439B924}"/>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243219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4542C-616A-453D-9D29-07A6774EDA21}"/>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3" name="Footer Placeholder 2">
            <a:extLst>
              <a:ext uri="{FF2B5EF4-FFF2-40B4-BE49-F238E27FC236}">
                <a16:creationId xmlns:a16="http://schemas.microsoft.com/office/drawing/2014/main" id="{729DB038-91DC-4BD2-8F74-745FD56186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D1950-53D9-4458-A0F4-175F9E753AEF}"/>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160005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2760-01F1-41E0-ABAB-B04BF44DE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B354C8-98CC-4984-A1A9-7AF5B0849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CA49C-1370-4AD2-9138-711792C9E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E4090-F4B5-4120-8102-15FA830841D1}"/>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6" name="Footer Placeholder 5">
            <a:extLst>
              <a:ext uri="{FF2B5EF4-FFF2-40B4-BE49-F238E27FC236}">
                <a16:creationId xmlns:a16="http://schemas.microsoft.com/office/drawing/2014/main" id="{A1ABDEC0-5AFC-43C0-918D-AC8184B2B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2726D-3F84-4B97-AD61-BE6AB92DED0F}"/>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389759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9C37-61AC-44CE-991F-E8BC87C19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8AA93-E23D-46DD-BA2D-26E1E01CC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E1C6ED-08CB-4B59-AD40-977FCA746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8735B-FB2C-4099-B5CE-FD886B1517C3}"/>
              </a:ext>
            </a:extLst>
          </p:cNvPr>
          <p:cNvSpPr>
            <a:spLocks noGrp="1"/>
          </p:cNvSpPr>
          <p:nvPr>
            <p:ph type="dt" sz="half" idx="10"/>
          </p:nvPr>
        </p:nvSpPr>
        <p:spPr/>
        <p:txBody>
          <a:bodyPr/>
          <a:lstStyle/>
          <a:p>
            <a:fld id="{4B76C7FA-A202-4C49-A939-0BE3E0D12C4F}" type="datetimeFigureOut">
              <a:rPr lang="en-US" smtClean="0"/>
              <a:t>10/3/2018</a:t>
            </a:fld>
            <a:endParaRPr lang="en-US"/>
          </a:p>
        </p:txBody>
      </p:sp>
      <p:sp>
        <p:nvSpPr>
          <p:cNvPr id="6" name="Footer Placeholder 5">
            <a:extLst>
              <a:ext uri="{FF2B5EF4-FFF2-40B4-BE49-F238E27FC236}">
                <a16:creationId xmlns:a16="http://schemas.microsoft.com/office/drawing/2014/main" id="{158E1C73-B1C8-4CF7-A1D7-F86571D0A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13626-3788-422A-B64E-AC9CBB943207}"/>
              </a:ext>
            </a:extLst>
          </p:cNvPr>
          <p:cNvSpPr>
            <a:spLocks noGrp="1"/>
          </p:cNvSpPr>
          <p:nvPr>
            <p:ph type="sldNum" sz="quarter" idx="12"/>
          </p:nvPr>
        </p:nvSpPr>
        <p:spPr/>
        <p:txBody>
          <a:bodyPr/>
          <a:lstStyle/>
          <a:p>
            <a:fld id="{A8B18EB2-FDCB-4730-8389-5A8FE235FC7D}" type="slidenum">
              <a:rPr lang="en-US" smtClean="0"/>
              <a:t>‹#›</a:t>
            </a:fld>
            <a:endParaRPr lang="en-US"/>
          </a:p>
        </p:txBody>
      </p:sp>
    </p:spTree>
    <p:extLst>
      <p:ext uri="{BB962C8B-B14F-4D97-AF65-F5344CB8AC3E}">
        <p14:creationId xmlns:p14="http://schemas.microsoft.com/office/powerpoint/2010/main" val="323786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5FF7E-9721-4563-991B-B2AD18A53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1CD60-34A9-475F-891E-4235967CB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65B36-E600-42C6-8AFE-3FC050562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6C7FA-A202-4C49-A939-0BE3E0D12C4F}" type="datetimeFigureOut">
              <a:rPr lang="en-US" smtClean="0"/>
              <a:t>10/3/2018</a:t>
            </a:fld>
            <a:endParaRPr lang="en-US"/>
          </a:p>
        </p:txBody>
      </p:sp>
      <p:sp>
        <p:nvSpPr>
          <p:cNvPr id="5" name="Footer Placeholder 4">
            <a:extLst>
              <a:ext uri="{FF2B5EF4-FFF2-40B4-BE49-F238E27FC236}">
                <a16:creationId xmlns:a16="http://schemas.microsoft.com/office/drawing/2014/main" id="{8E6B4505-6A23-4A4C-B884-2782CE57F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599DBF-D5FE-4768-ABA6-0F95DE30B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18EB2-FDCB-4730-8389-5A8FE235FC7D}" type="slidenum">
              <a:rPr lang="en-US" smtClean="0"/>
              <a:t>‹#›</a:t>
            </a:fld>
            <a:endParaRPr lang="en-US"/>
          </a:p>
        </p:txBody>
      </p:sp>
    </p:spTree>
    <p:extLst>
      <p:ext uri="{BB962C8B-B14F-4D97-AF65-F5344CB8AC3E}">
        <p14:creationId xmlns:p14="http://schemas.microsoft.com/office/powerpoint/2010/main" val="233620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77B4-7071-4E51-AE6D-75D10E20EB64}"/>
              </a:ext>
            </a:extLst>
          </p:cNvPr>
          <p:cNvSpPr>
            <a:spLocks noGrp="1"/>
          </p:cNvSpPr>
          <p:nvPr>
            <p:ph type="ctrTitle"/>
          </p:nvPr>
        </p:nvSpPr>
        <p:spPr>
          <a:xfrm>
            <a:off x="60649" y="-270587"/>
            <a:ext cx="12070702" cy="2882739"/>
          </a:xfrm>
        </p:spPr>
        <p:txBody>
          <a:bodyPr>
            <a:normAutofit/>
          </a:bodyPr>
          <a:lstStyle/>
          <a:p>
            <a:r>
              <a:rPr lang="en-US" dirty="0">
                <a:solidFill>
                  <a:schemeClr val="accent5">
                    <a:lumMod val="50000"/>
                  </a:schemeClr>
                </a:solidFill>
              </a:rPr>
              <a:t>At the Nexus of Old and New: </a:t>
            </a:r>
            <a:br>
              <a:rPr lang="en-US" dirty="0">
                <a:solidFill>
                  <a:schemeClr val="accent5">
                    <a:lumMod val="50000"/>
                  </a:schemeClr>
                </a:solidFill>
              </a:rPr>
            </a:br>
            <a:r>
              <a:rPr lang="en-US" dirty="0">
                <a:solidFill>
                  <a:schemeClr val="accent5">
                    <a:lumMod val="50000"/>
                  </a:schemeClr>
                </a:solidFill>
              </a:rPr>
              <a:t>Finding Hope &amp; Inspiration for </a:t>
            </a:r>
            <a:br>
              <a:rPr lang="en-US" dirty="0">
                <a:solidFill>
                  <a:schemeClr val="accent5">
                    <a:lumMod val="50000"/>
                  </a:schemeClr>
                </a:solidFill>
              </a:rPr>
            </a:br>
            <a:r>
              <a:rPr lang="en-US" dirty="0">
                <a:solidFill>
                  <a:schemeClr val="accent5">
                    <a:lumMod val="50000"/>
                  </a:schemeClr>
                </a:solidFill>
              </a:rPr>
              <a:t>Health &amp; Healing in Our Communities </a:t>
            </a:r>
          </a:p>
        </p:txBody>
      </p:sp>
      <p:sp>
        <p:nvSpPr>
          <p:cNvPr id="3" name="Subtitle 2">
            <a:extLst>
              <a:ext uri="{FF2B5EF4-FFF2-40B4-BE49-F238E27FC236}">
                <a16:creationId xmlns:a16="http://schemas.microsoft.com/office/drawing/2014/main" id="{C23CF004-D9BB-4952-A221-A1614024092B}"/>
              </a:ext>
            </a:extLst>
          </p:cNvPr>
          <p:cNvSpPr>
            <a:spLocks noGrp="1"/>
          </p:cNvSpPr>
          <p:nvPr>
            <p:ph type="subTitle" idx="1"/>
          </p:nvPr>
        </p:nvSpPr>
        <p:spPr>
          <a:xfrm>
            <a:off x="200608" y="4348487"/>
            <a:ext cx="12131351" cy="1679089"/>
          </a:xfrm>
        </p:spPr>
        <p:txBody>
          <a:bodyPr>
            <a:normAutofit fontScale="85000" lnSpcReduction="20000"/>
          </a:bodyPr>
          <a:lstStyle/>
          <a:p>
            <a:r>
              <a:rPr lang="en-US" sz="3600" dirty="0">
                <a:solidFill>
                  <a:schemeClr val="accent4">
                    <a:lumMod val="60000"/>
                    <a:lumOff val="40000"/>
                  </a:schemeClr>
                </a:solidFill>
              </a:rPr>
              <a:t>National Association of Social Workers Hawai‘i Chapter</a:t>
            </a:r>
          </a:p>
          <a:p>
            <a:endParaRPr lang="en-US" dirty="0">
              <a:solidFill>
                <a:schemeClr val="accent5">
                  <a:lumMod val="50000"/>
                </a:schemeClr>
              </a:solidFill>
            </a:endParaRPr>
          </a:p>
          <a:p>
            <a:r>
              <a:rPr lang="en-US" sz="3200" dirty="0">
                <a:solidFill>
                  <a:schemeClr val="accent4">
                    <a:lumMod val="60000"/>
                    <a:lumOff val="40000"/>
                  </a:schemeClr>
                </a:solidFill>
              </a:rPr>
              <a:t>October 4, 2018</a:t>
            </a:r>
          </a:p>
          <a:p>
            <a:r>
              <a:rPr lang="en-US" sz="3200" dirty="0">
                <a:solidFill>
                  <a:schemeClr val="accent4">
                    <a:lumMod val="60000"/>
                    <a:lumOff val="40000"/>
                  </a:schemeClr>
                </a:solidFill>
              </a:rPr>
              <a:t>Queens Conference Center</a:t>
            </a:r>
          </a:p>
        </p:txBody>
      </p:sp>
    </p:spTree>
    <p:extLst>
      <p:ext uri="{BB962C8B-B14F-4D97-AF65-F5344CB8AC3E}">
        <p14:creationId xmlns:p14="http://schemas.microsoft.com/office/powerpoint/2010/main" val="394699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74D9-4AB3-4697-842E-61B6928F5C92}"/>
              </a:ext>
            </a:extLst>
          </p:cNvPr>
          <p:cNvSpPr>
            <a:spLocks noGrp="1"/>
          </p:cNvSpPr>
          <p:nvPr>
            <p:ph type="title"/>
          </p:nvPr>
        </p:nvSpPr>
        <p:spPr>
          <a:xfrm>
            <a:off x="186612" y="459436"/>
            <a:ext cx="12005388" cy="1173421"/>
          </a:xfrm>
        </p:spPr>
        <p:txBody>
          <a:bodyPr>
            <a:normAutofit fontScale="90000"/>
          </a:bodyPr>
          <a:lstStyle/>
          <a:p>
            <a:r>
              <a:rPr lang="en-US" dirty="0"/>
              <a:t>Finding a Way to Elevate the Conversation</a:t>
            </a:r>
          </a:p>
        </p:txBody>
      </p:sp>
      <p:sp>
        <p:nvSpPr>
          <p:cNvPr id="3" name="Text Placeholder 2">
            <a:extLst>
              <a:ext uri="{FF2B5EF4-FFF2-40B4-BE49-F238E27FC236}">
                <a16:creationId xmlns:a16="http://schemas.microsoft.com/office/drawing/2014/main" id="{59D4587D-7C90-4E41-AF0E-BDD63A9DA308}"/>
              </a:ext>
            </a:extLst>
          </p:cNvPr>
          <p:cNvSpPr>
            <a:spLocks noGrp="1"/>
          </p:cNvSpPr>
          <p:nvPr>
            <p:ph type="body" idx="1"/>
          </p:nvPr>
        </p:nvSpPr>
        <p:spPr>
          <a:xfrm>
            <a:off x="831850" y="2024743"/>
            <a:ext cx="10515600" cy="4064907"/>
          </a:xfrm>
        </p:spPr>
        <p:txBody>
          <a:bodyPr/>
          <a:lstStyle/>
          <a:p>
            <a:pPr marL="342900" indent="-342900">
              <a:buFont typeface="Arial" panose="020B0604020202020204" pitchFamily="34" charset="0"/>
              <a:buChar char="•"/>
            </a:pPr>
            <a:r>
              <a:rPr lang="en-US" dirty="0"/>
              <a:t>We can teach instead of punish</a:t>
            </a:r>
          </a:p>
          <a:p>
            <a:pPr marL="342900" indent="-342900">
              <a:buFont typeface="Arial" panose="020B0604020202020204" pitchFamily="34" charset="0"/>
              <a:buChar char="•"/>
            </a:pPr>
            <a:r>
              <a:rPr lang="en-US" dirty="0"/>
              <a:t>We can be a positive learning experience instead of a confirmation of negative experiences</a:t>
            </a:r>
          </a:p>
          <a:p>
            <a:pPr marL="342900" indent="-342900">
              <a:buFont typeface="Arial" panose="020B0604020202020204" pitchFamily="34" charset="0"/>
              <a:buChar char="•"/>
            </a:pPr>
            <a:r>
              <a:rPr lang="en-US" dirty="0"/>
              <a:t>We can redirect energy toward self-understanding and redefine strength and leadership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can do all of this and still be safe and responsibly protect our staff, the youth, and their families</a:t>
            </a:r>
          </a:p>
          <a:p>
            <a:pPr lvl="1"/>
            <a:endParaRPr lang="en-US" dirty="0"/>
          </a:p>
          <a:p>
            <a:endParaRPr lang="en-US" dirty="0"/>
          </a:p>
        </p:txBody>
      </p:sp>
    </p:spTree>
    <p:extLst>
      <p:ext uri="{BB962C8B-B14F-4D97-AF65-F5344CB8AC3E}">
        <p14:creationId xmlns:p14="http://schemas.microsoft.com/office/powerpoint/2010/main" val="356070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998D71-21D7-4396-827D-3842DD4DE811}"/>
              </a:ext>
            </a:extLst>
          </p:cNvPr>
          <p:cNvSpPr txBox="1">
            <a:spLocks/>
          </p:cNvSpPr>
          <p:nvPr/>
        </p:nvSpPr>
        <p:spPr>
          <a:xfrm>
            <a:off x="186612" y="459436"/>
            <a:ext cx="12005388" cy="1173421"/>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en-US" dirty="0"/>
              <a:t>Finding a Way to Elevate the Conversation</a:t>
            </a:r>
          </a:p>
        </p:txBody>
      </p:sp>
      <p:sp>
        <p:nvSpPr>
          <p:cNvPr id="5" name="Text Placeholder 2">
            <a:extLst>
              <a:ext uri="{FF2B5EF4-FFF2-40B4-BE49-F238E27FC236}">
                <a16:creationId xmlns:a16="http://schemas.microsoft.com/office/drawing/2014/main" id="{80CF886C-DFAE-44E3-A79B-905749608BFD}"/>
              </a:ext>
            </a:extLst>
          </p:cNvPr>
          <p:cNvSpPr>
            <a:spLocks noGrp="1"/>
          </p:cNvSpPr>
          <p:nvPr>
            <p:ph type="body" idx="1"/>
          </p:nvPr>
        </p:nvSpPr>
        <p:spPr>
          <a:xfrm>
            <a:off x="831850" y="2024743"/>
            <a:ext cx="10515600" cy="4064907"/>
          </a:xfrm>
        </p:spPr>
        <p:txBody>
          <a:bodyPr/>
          <a:lstStyle/>
          <a:p>
            <a:pPr marL="342900" indent="-342900">
              <a:buFont typeface="Arial" panose="020B0604020202020204" pitchFamily="34" charset="0"/>
              <a:buChar char="•"/>
            </a:pPr>
            <a:r>
              <a:rPr lang="en-US" dirty="0"/>
              <a:t>At the nexus of old and new, we will not do the same old things and expect our communities to rise.</a:t>
            </a:r>
          </a:p>
          <a:p>
            <a:pPr marL="342900" indent="-342900">
              <a:buFont typeface="Arial" panose="020B0604020202020204" pitchFamily="34" charset="0"/>
              <a:buChar char="•"/>
            </a:pPr>
            <a:r>
              <a:rPr lang="en-US" dirty="0"/>
              <a:t>We will innovate by being grounded in our indigenous wisdom and apply it to contemporary challenges</a:t>
            </a:r>
          </a:p>
          <a:p>
            <a:pPr marL="342900" indent="-342900">
              <a:buFont typeface="Arial" panose="020B0604020202020204" pitchFamily="34" charset="0"/>
              <a:buChar char="•"/>
            </a:pPr>
            <a:r>
              <a:rPr lang="en-US" dirty="0"/>
              <a:t>We will not let our own stress, trauma, or lack of knowledge limit how far our communities can go. We will take care of ourselves, seek new knowledge and inspiration, and bring that to this work.</a:t>
            </a:r>
          </a:p>
          <a:p>
            <a:pPr lvl="1"/>
            <a:endParaRPr lang="en-US" dirty="0"/>
          </a:p>
          <a:p>
            <a:endParaRPr lang="en-US" dirty="0"/>
          </a:p>
        </p:txBody>
      </p:sp>
    </p:spTree>
    <p:extLst>
      <p:ext uri="{BB962C8B-B14F-4D97-AF65-F5344CB8AC3E}">
        <p14:creationId xmlns:p14="http://schemas.microsoft.com/office/powerpoint/2010/main" val="64003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77B4-7071-4E51-AE6D-75D10E20EB64}"/>
              </a:ext>
            </a:extLst>
          </p:cNvPr>
          <p:cNvSpPr>
            <a:spLocks noGrp="1"/>
          </p:cNvSpPr>
          <p:nvPr>
            <p:ph type="ctrTitle"/>
          </p:nvPr>
        </p:nvSpPr>
        <p:spPr>
          <a:xfrm>
            <a:off x="2352092" y="737118"/>
            <a:ext cx="7487816" cy="867328"/>
          </a:xfrm>
        </p:spPr>
        <p:txBody>
          <a:bodyPr>
            <a:normAutofit fontScale="90000"/>
          </a:bodyPr>
          <a:lstStyle/>
          <a:p>
            <a:r>
              <a:rPr lang="en-US" dirty="0">
                <a:solidFill>
                  <a:schemeClr val="accent5">
                    <a:lumMod val="50000"/>
                  </a:schemeClr>
                </a:solidFill>
              </a:rPr>
              <a:t>Mahalo </a:t>
            </a:r>
            <a:r>
              <a:rPr lang="en-US" dirty="0" err="1">
                <a:solidFill>
                  <a:schemeClr val="accent5">
                    <a:lumMod val="50000"/>
                  </a:schemeClr>
                </a:solidFill>
              </a:rPr>
              <a:t>nui</a:t>
            </a:r>
            <a:r>
              <a:rPr lang="en-US" dirty="0">
                <a:solidFill>
                  <a:schemeClr val="accent5">
                    <a:lumMod val="50000"/>
                  </a:schemeClr>
                </a:solidFill>
              </a:rPr>
              <a:t> </a:t>
            </a:r>
            <a:r>
              <a:rPr lang="en-US" dirty="0" err="1">
                <a:solidFill>
                  <a:schemeClr val="accent5">
                    <a:lumMod val="50000"/>
                  </a:schemeClr>
                </a:solidFill>
              </a:rPr>
              <a:t>loa</a:t>
            </a:r>
            <a:endParaRPr lang="en-US" dirty="0">
              <a:solidFill>
                <a:schemeClr val="accent5">
                  <a:lumMod val="50000"/>
                </a:schemeClr>
              </a:solidFill>
            </a:endParaRPr>
          </a:p>
        </p:txBody>
      </p:sp>
      <p:sp>
        <p:nvSpPr>
          <p:cNvPr id="3" name="Subtitle 2">
            <a:extLst>
              <a:ext uri="{FF2B5EF4-FFF2-40B4-BE49-F238E27FC236}">
                <a16:creationId xmlns:a16="http://schemas.microsoft.com/office/drawing/2014/main" id="{C23CF004-D9BB-4952-A221-A1614024092B}"/>
              </a:ext>
            </a:extLst>
          </p:cNvPr>
          <p:cNvSpPr>
            <a:spLocks noGrp="1"/>
          </p:cNvSpPr>
          <p:nvPr>
            <p:ph type="subTitle" idx="1"/>
          </p:nvPr>
        </p:nvSpPr>
        <p:spPr>
          <a:xfrm>
            <a:off x="200608" y="4348487"/>
            <a:ext cx="12131351" cy="1679089"/>
          </a:xfrm>
        </p:spPr>
        <p:txBody>
          <a:bodyPr>
            <a:normAutofit fontScale="85000" lnSpcReduction="20000"/>
          </a:bodyPr>
          <a:lstStyle/>
          <a:p>
            <a:r>
              <a:rPr lang="en-US" sz="3600" dirty="0">
                <a:solidFill>
                  <a:schemeClr val="accent4">
                    <a:lumMod val="60000"/>
                    <a:lumOff val="40000"/>
                  </a:schemeClr>
                </a:solidFill>
              </a:rPr>
              <a:t>National Association of Social Workers Hawai‘i Chapter</a:t>
            </a:r>
          </a:p>
          <a:p>
            <a:endParaRPr lang="en-US" dirty="0">
              <a:solidFill>
                <a:schemeClr val="accent5">
                  <a:lumMod val="50000"/>
                </a:schemeClr>
              </a:solidFill>
            </a:endParaRPr>
          </a:p>
          <a:p>
            <a:r>
              <a:rPr lang="en-US" sz="3200" dirty="0">
                <a:solidFill>
                  <a:schemeClr val="accent4">
                    <a:lumMod val="60000"/>
                    <a:lumOff val="40000"/>
                  </a:schemeClr>
                </a:solidFill>
              </a:rPr>
              <a:t>October 4, 2018</a:t>
            </a:r>
          </a:p>
          <a:p>
            <a:r>
              <a:rPr lang="en-US" sz="3200" dirty="0">
                <a:solidFill>
                  <a:schemeClr val="accent4">
                    <a:lumMod val="60000"/>
                    <a:lumOff val="40000"/>
                  </a:schemeClr>
                </a:solidFill>
              </a:rPr>
              <a:t>Queens Conference Center</a:t>
            </a:r>
          </a:p>
        </p:txBody>
      </p:sp>
    </p:spTree>
    <p:extLst>
      <p:ext uri="{BB962C8B-B14F-4D97-AF65-F5344CB8AC3E}">
        <p14:creationId xmlns:p14="http://schemas.microsoft.com/office/powerpoint/2010/main" val="298631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AAFB-DA63-4A97-A3E4-A58943EBA9CF}"/>
              </a:ext>
            </a:extLst>
          </p:cNvPr>
          <p:cNvSpPr>
            <a:spLocks noGrp="1"/>
          </p:cNvSpPr>
          <p:nvPr>
            <p:ph type="title"/>
          </p:nvPr>
        </p:nvSpPr>
        <p:spPr/>
        <p:txBody>
          <a:bodyPr/>
          <a:lstStyle/>
          <a:p>
            <a:r>
              <a:rPr lang="en-US" dirty="0"/>
              <a:t>Presenter</a:t>
            </a:r>
          </a:p>
        </p:txBody>
      </p:sp>
      <p:sp>
        <p:nvSpPr>
          <p:cNvPr id="3" name="Content Placeholder 2">
            <a:extLst>
              <a:ext uri="{FF2B5EF4-FFF2-40B4-BE49-F238E27FC236}">
                <a16:creationId xmlns:a16="http://schemas.microsoft.com/office/drawing/2014/main" id="{94B6D868-EB76-415C-9743-CB0FDC37E39D}"/>
              </a:ext>
            </a:extLst>
          </p:cNvPr>
          <p:cNvSpPr>
            <a:spLocks noGrp="1"/>
          </p:cNvSpPr>
          <p:nvPr>
            <p:ph idx="1"/>
          </p:nvPr>
        </p:nvSpPr>
        <p:spPr/>
        <p:txBody>
          <a:bodyPr/>
          <a:lstStyle/>
          <a:p>
            <a:pPr marL="0" indent="0">
              <a:buNone/>
            </a:pPr>
            <a:r>
              <a:rPr lang="en-US" dirty="0"/>
              <a:t>Aukahi Austin Seabury, Ph.D.</a:t>
            </a:r>
          </a:p>
          <a:p>
            <a:pPr marL="0" indent="0">
              <a:buNone/>
            </a:pPr>
            <a:r>
              <a:rPr lang="en-US" dirty="0"/>
              <a:t>Executive Director, Licensed Clinical Psychologist</a:t>
            </a:r>
          </a:p>
          <a:p>
            <a:pPr marL="0" indent="0">
              <a:buNone/>
            </a:pPr>
            <a:r>
              <a:rPr lang="en-US" dirty="0"/>
              <a:t>I Ola Lāhui</a:t>
            </a:r>
          </a:p>
          <a:p>
            <a:pPr marL="0" indent="0">
              <a:buNone/>
            </a:pPr>
            <a:endParaRPr lang="en-US" dirty="0"/>
          </a:p>
          <a:p>
            <a:pPr marL="0" indent="0">
              <a:buNone/>
            </a:pPr>
            <a:r>
              <a:rPr lang="en-US" dirty="0"/>
              <a:t>aaustin@iolalahui.org</a:t>
            </a:r>
          </a:p>
          <a:p>
            <a:pPr marL="0" indent="0">
              <a:buNone/>
            </a:pPr>
            <a:r>
              <a:rPr lang="en-US" dirty="0"/>
              <a:t>(808)525-6255</a:t>
            </a:r>
          </a:p>
        </p:txBody>
      </p:sp>
    </p:spTree>
    <p:extLst>
      <p:ext uri="{BB962C8B-B14F-4D97-AF65-F5344CB8AC3E}">
        <p14:creationId xmlns:p14="http://schemas.microsoft.com/office/powerpoint/2010/main" val="11726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F9A-AC08-4300-8EBE-2DC9F0815611}"/>
              </a:ext>
            </a:extLst>
          </p:cNvPr>
          <p:cNvSpPr>
            <a:spLocks noGrp="1"/>
          </p:cNvSpPr>
          <p:nvPr>
            <p:ph type="title"/>
          </p:nvPr>
        </p:nvSpPr>
        <p:spPr/>
        <p:txBody>
          <a:bodyPr/>
          <a:lstStyle/>
          <a:p>
            <a:r>
              <a:rPr lang="en-US" dirty="0" err="1"/>
              <a:t>Mo‘olelo</a:t>
            </a:r>
            <a:r>
              <a:rPr lang="en-US" dirty="0"/>
              <a:t>: Work Day at </a:t>
            </a:r>
            <a:r>
              <a:rPr lang="en-US" dirty="0" err="1"/>
              <a:t>Ho‘okua‘āina</a:t>
            </a:r>
            <a:endParaRPr lang="en-US" dirty="0"/>
          </a:p>
        </p:txBody>
      </p:sp>
      <p:sp>
        <p:nvSpPr>
          <p:cNvPr id="3" name="Content Placeholder 2">
            <a:extLst>
              <a:ext uri="{FF2B5EF4-FFF2-40B4-BE49-F238E27FC236}">
                <a16:creationId xmlns:a16="http://schemas.microsoft.com/office/drawing/2014/main" id="{889C9197-690D-4537-8A8A-E0279920984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2164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F9A-AC08-4300-8EBE-2DC9F0815611}"/>
              </a:ext>
            </a:extLst>
          </p:cNvPr>
          <p:cNvSpPr>
            <a:spLocks noGrp="1"/>
          </p:cNvSpPr>
          <p:nvPr>
            <p:ph type="title"/>
          </p:nvPr>
        </p:nvSpPr>
        <p:spPr/>
        <p:txBody>
          <a:bodyPr/>
          <a:lstStyle/>
          <a:p>
            <a:r>
              <a:rPr lang="en-US" dirty="0" err="1"/>
              <a:t>Mo‘olelo</a:t>
            </a:r>
            <a:r>
              <a:rPr lang="en-US" dirty="0"/>
              <a:t>: Work Day at </a:t>
            </a:r>
            <a:r>
              <a:rPr lang="en-US" dirty="0" err="1"/>
              <a:t>Ho‘okua‘āina</a:t>
            </a:r>
            <a:endParaRPr lang="en-US" dirty="0"/>
          </a:p>
        </p:txBody>
      </p:sp>
      <p:sp>
        <p:nvSpPr>
          <p:cNvPr id="3" name="Content Placeholder 2">
            <a:extLst>
              <a:ext uri="{FF2B5EF4-FFF2-40B4-BE49-F238E27FC236}">
                <a16:creationId xmlns:a16="http://schemas.microsoft.com/office/drawing/2014/main" id="{889C9197-690D-4537-8A8A-E02799209843}"/>
              </a:ext>
            </a:extLst>
          </p:cNvPr>
          <p:cNvSpPr>
            <a:spLocks noGrp="1"/>
          </p:cNvSpPr>
          <p:nvPr>
            <p:ph idx="1"/>
          </p:nvPr>
        </p:nvSpPr>
        <p:spPr/>
        <p:txBody>
          <a:bodyPr/>
          <a:lstStyle/>
          <a:p>
            <a:r>
              <a:rPr lang="en-US" dirty="0"/>
              <a:t>Ideal vs. Real</a:t>
            </a:r>
          </a:p>
          <a:p>
            <a:pPr lvl="1"/>
            <a:r>
              <a:rPr lang="en-US" dirty="0"/>
              <a:t>Real is perfection</a:t>
            </a:r>
          </a:p>
          <a:p>
            <a:pPr lvl="1"/>
            <a:r>
              <a:rPr lang="en-US" dirty="0"/>
              <a:t>We see the yellowed bent ones as beautiful too</a:t>
            </a:r>
          </a:p>
          <a:p>
            <a:r>
              <a:rPr lang="en-US" dirty="0"/>
              <a:t>Clearing the weeds around helps them grow</a:t>
            </a:r>
          </a:p>
          <a:p>
            <a:r>
              <a:rPr lang="en-US" dirty="0"/>
              <a:t>There’s a larger system</a:t>
            </a:r>
          </a:p>
          <a:p>
            <a:pPr lvl="1"/>
            <a:r>
              <a:rPr lang="en-US" dirty="0"/>
              <a:t>Specific </a:t>
            </a:r>
            <a:r>
              <a:rPr lang="en-US" dirty="0" err="1"/>
              <a:t>lo‘i</a:t>
            </a:r>
            <a:endParaRPr lang="en-US" dirty="0"/>
          </a:p>
          <a:p>
            <a:pPr lvl="1"/>
            <a:r>
              <a:rPr lang="en-US" dirty="0"/>
              <a:t>Larger environmental system</a:t>
            </a:r>
          </a:p>
          <a:p>
            <a:endParaRPr lang="en-US" dirty="0"/>
          </a:p>
          <a:p>
            <a:pPr lvl="1"/>
            <a:endParaRPr lang="en-US" dirty="0"/>
          </a:p>
          <a:p>
            <a:endParaRPr lang="en-US" dirty="0"/>
          </a:p>
        </p:txBody>
      </p:sp>
    </p:spTree>
    <p:extLst>
      <p:ext uri="{BB962C8B-B14F-4D97-AF65-F5344CB8AC3E}">
        <p14:creationId xmlns:p14="http://schemas.microsoft.com/office/powerpoint/2010/main" val="365573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F9A-AC08-4300-8EBE-2DC9F0815611}"/>
              </a:ext>
            </a:extLst>
          </p:cNvPr>
          <p:cNvSpPr>
            <a:spLocks noGrp="1"/>
          </p:cNvSpPr>
          <p:nvPr>
            <p:ph type="title"/>
          </p:nvPr>
        </p:nvSpPr>
        <p:spPr/>
        <p:txBody>
          <a:bodyPr/>
          <a:lstStyle/>
          <a:p>
            <a:r>
              <a:rPr lang="en-US" dirty="0"/>
              <a:t>Connections to Our Work</a:t>
            </a:r>
          </a:p>
        </p:txBody>
      </p:sp>
      <p:sp>
        <p:nvSpPr>
          <p:cNvPr id="3" name="Content Placeholder 2">
            <a:extLst>
              <a:ext uri="{FF2B5EF4-FFF2-40B4-BE49-F238E27FC236}">
                <a16:creationId xmlns:a16="http://schemas.microsoft.com/office/drawing/2014/main" id="{889C9197-690D-4537-8A8A-E02799209843}"/>
              </a:ext>
            </a:extLst>
          </p:cNvPr>
          <p:cNvSpPr>
            <a:spLocks noGrp="1"/>
          </p:cNvSpPr>
          <p:nvPr>
            <p:ph idx="1"/>
          </p:nvPr>
        </p:nvSpPr>
        <p:spPr/>
        <p:txBody>
          <a:bodyPr/>
          <a:lstStyle/>
          <a:p>
            <a:r>
              <a:rPr lang="en-US" dirty="0"/>
              <a:t>It’s hard work, mostly that nobody sees</a:t>
            </a:r>
          </a:p>
          <a:p>
            <a:r>
              <a:rPr lang="en-US" dirty="0"/>
              <a:t>Can feel like slow progress</a:t>
            </a:r>
          </a:p>
          <a:p>
            <a:r>
              <a:rPr lang="en-US" dirty="0"/>
              <a:t>Sometimes hard to see the benefits and outcomes</a:t>
            </a:r>
          </a:p>
          <a:p>
            <a:r>
              <a:rPr lang="en-US" dirty="0"/>
              <a:t>Look up </a:t>
            </a:r>
          </a:p>
          <a:p>
            <a:pPr lvl="1"/>
            <a:r>
              <a:rPr lang="en-US" dirty="0"/>
              <a:t>See others doing the work</a:t>
            </a:r>
          </a:p>
          <a:p>
            <a:pPr lvl="1"/>
            <a:r>
              <a:rPr lang="en-US" dirty="0"/>
              <a:t>See the sky and the larger system</a:t>
            </a:r>
          </a:p>
          <a:p>
            <a:r>
              <a:rPr lang="en-US" dirty="0"/>
              <a:t>Knowing when it’s the right time to act in the right way</a:t>
            </a:r>
          </a:p>
          <a:p>
            <a:pPr lvl="1"/>
            <a:r>
              <a:rPr lang="en-US" dirty="0"/>
              <a:t>You might get </a:t>
            </a:r>
            <a:r>
              <a:rPr lang="en-US" dirty="0" err="1"/>
              <a:t>kalo</a:t>
            </a:r>
            <a:r>
              <a:rPr lang="en-US" dirty="0"/>
              <a:t>, but is it as big and healthy as it could be?</a:t>
            </a:r>
          </a:p>
        </p:txBody>
      </p:sp>
    </p:spTree>
    <p:extLst>
      <p:ext uri="{BB962C8B-B14F-4D97-AF65-F5344CB8AC3E}">
        <p14:creationId xmlns:p14="http://schemas.microsoft.com/office/powerpoint/2010/main" val="428544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74D9-4AB3-4697-842E-61B6928F5C92}"/>
              </a:ext>
            </a:extLst>
          </p:cNvPr>
          <p:cNvSpPr>
            <a:spLocks noGrp="1"/>
          </p:cNvSpPr>
          <p:nvPr>
            <p:ph type="title"/>
          </p:nvPr>
        </p:nvSpPr>
        <p:spPr>
          <a:xfrm>
            <a:off x="831850" y="459436"/>
            <a:ext cx="10515600" cy="1136099"/>
          </a:xfrm>
        </p:spPr>
        <p:txBody>
          <a:bodyPr/>
          <a:lstStyle/>
          <a:p>
            <a:r>
              <a:rPr lang="en-US" dirty="0"/>
              <a:t>So what does this tell us to do?</a:t>
            </a:r>
          </a:p>
        </p:txBody>
      </p:sp>
      <p:sp>
        <p:nvSpPr>
          <p:cNvPr id="3" name="Text Placeholder 2">
            <a:extLst>
              <a:ext uri="{FF2B5EF4-FFF2-40B4-BE49-F238E27FC236}">
                <a16:creationId xmlns:a16="http://schemas.microsoft.com/office/drawing/2014/main" id="{59D4587D-7C90-4E41-AF0E-BDD63A9DA308}"/>
              </a:ext>
            </a:extLst>
          </p:cNvPr>
          <p:cNvSpPr>
            <a:spLocks noGrp="1"/>
          </p:cNvSpPr>
          <p:nvPr>
            <p:ph type="body" idx="1"/>
          </p:nvPr>
        </p:nvSpPr>
        <p:spPr>
          <a:xfrm>
            <a:off x="831850" y="2024743"/>
            <a:ext cx="10515600" cy="4064907"/>
          </a:xfrm>
        </p:spPr>
        <p:txBody>
          <a:bodyPr/>
          <a:lstStyle/>
          <a:p>
            <a:pPr marL="342900" indent="-342900">
              <a:buFont typeface="Arial" panose="020B0604020202020204" pitchFamily="34" charset="0"/>
              <a:buChar char="•"/>
            </a:pPr>
            <a:r>
              <a:rPr lang="en-US" dirty="0"/>
              <a:t>Continue seeking knowledge </a:t>
            </a:r>
          </a:p>
          <a:p>
            <a:pPr marL="800100" lvl="1" indent="-342900">
              <a:buFont typeface="Arial" panose="020B0604020202020204" pitchFamily="34" charset="0"/>
              <a:buChar char="•"/>
            </a:pPr>
            <a:r>
              <a:rPr lang="en-US" dirty="0"/>
              <a:t>Indigenous wisdom</a:t>
            </a:r>
          </a:p>
          <a:p>
            <a:pPr marL="800100" lvl="1" indent="-342900">
              <a:buFont typeface="Arial" panose="020B0604020202020204" pitchFamily="34" charset="0"/>
              <a:buChar char="•"/>
            </a:pPr>
            <a:r>
              <a:rPr lang="en-US" dirty="0"/>
              <a:t>Practice wisdom</a:t>
            </a:r>
          </a:p>
          <a:p>
            <a:pPr marL="800100" lvl="1" indent="-342900">
              <a:buFont typeface="Arial" panose="020B0604020202020204" pitchFamily="34" charset="0"/>
              <a:buChar char="•"/>
            </a:pPr>
            <a:r>
              <a:rPr lang="en-US" dirty="0"/>
              <a:t>Learn from others’ experiences</a:t>
            </a:r>
          </a:p>
          <a:p>
            <a:pPr marL="1257300" lvl="2" indent="-342900">
              <a:buFont typeface="Arial" panose="020B0604020202020204" pitchFamily="34" charset="0"/>
              <a:buChar char="•"/>
            </a:pPr>
            <a:r>
              <a:rPr lang="en-US" dirty="0"/>
              <a:t>Research base</a:t>
            </a:r>
          </a:p>
          <a:p>
            <a:pPr marL="1257300" lvl="2" indent="-342900">
              <a:buFont typeface="Arial" panose="020B0604020202020204" pitchFamily="34" charset="0"/>
              <a:buChar char="•"/>
            </a:pPr>
            <a:r>
              <a:rPr lang="en-US" dirty="0"/>
              <a:t>Best practices here</a:t>
            </a:r>
          </a:p>
          <a:p>
            <a:pPr marL="342900" indent="-342900">
              <a:buFont typeface="Arial" panose="020B0604020202020204" pitchFamily="34" charset="0"/>
              <a:buChar char="•"/>
            </a:pPr>
            <a:r>
              <a:rPr lang="en-US" dirty="0"/>
              <a:t>Innovate and make connections</a:t>
            </a:r>
          </a:p>
          <a:p>
            <a:pPr marL="800100" lvl="1" indent="-342900">
              <a:buFont typeface="Arial" panose="020B0604020202020204" pitchFamily="34" charset="0"/>
              <a:buChar char="•"/>
            </a:pPr>
            <a:r>
              <a:rPr lang="en-US" dirty="0"/>
              <a:t>How those things apply to THIS context</a:t>
            </a:r>
          </a:p>
          <a:p>
            <a:pPr marL="342900" indent="-342900">
              <a:buFont typeface="Arial" panose="020B0604020202020204" pitchFamily="34" charset="0"/>
              <a:buChar char="•"/>
            </a:pPr>
            <a:r>
              <a:rPr lang="en-US" dirty="0"/>
              <a:t>Be Inspired and Cultivate Hope</a:t>
            </a:r>
          </a:p>
          <a:p>
            <a:pPr lvl="1"/>
            <a:endParaRPr lang="en-US" dirty="0"/>
          </a:p>
          <a:p>
            <a:endParaRPr lang="en-US" dirty="0"/>
          </a:p>
        </p:txBody>
      </p:sp>
    </p:spTree>
    <p:extLst>
      <p:ext uri="{BB962C8B-B14F-4D97-AF65-F5344CB8AC3E}">
        <p14:creationId xmlns:p14="http://schemas.microsoft.com/office/powerpoint/2010/main" val="286291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F9A-AC08-4300-8EBE-2DC9F0815611}"/>
              </a:ext>
            </a:extLst>
          </p:cNvPr>
          <p:cNvSpPr>
            <a:spLocks noGrp="1"/>
          </p:cNvSpPr>
          <p:nvPr>
            <p:ph type="title"/>
          </p:nvPr>
        </p:nvSpPr>
        <p:spPr/>
        <p:txBody>
          <a:bodyPr/>
          <a:lstStyle/>
          <a:p>
            <a:r>
              <a:rPr lang="en-US" dirty="0"/>
              <a:t>An Example: </a:t>
            </a:r>
          </a:p>
        </p:txBody>
      </p:sp>
      <p:sp>
        <p:nvSpPr>
          <p:cNvPr id="3" name="Content Placeholder 2">
            <a:extLst>
              <a:ext uri="{FF2B5EF4-FFF2-40B4-BE49-F238E27FC236}">
                <a16:creationId xmlns:a16="http://schemas.microsoft.com/office/drawing/2014/main" id="{889C9197-690D-4537-8A8A-E02799209843}"/>
              </a:ext>
            </a:extLst>
          </p:cNvPr>
          <p:cNvSpPr>
            <a:spLocks noGrp="1"/>
          </p:cNvSpPr>
          <p:nvPr>
            <p:ph idx="1"/>
          </p:nvPr>
        </p:nvSpPr>
        <p:spPr/>
        <p:txBody>
          <a:bodyPr/>
          <a:lstStyle/>
          <a:p>
            <a:pPr marL="0" indent="0">
              <a:buNone/>
            </a:pPr>
            <a:r>
              <a:rPr lang="en-US" dirty="0"/>
              <a:t>You run a program for at-risk adolescents in a predominantly Native Hawaiian community. One of the girls in the group gets upset during an activity and calls out another girl intending to fight her. </a:t>
            </a:r>
          </a:p>
          <a:p>
            <a:pPr marL="0" indent="0">
              <a:buNone/>
            </a:pPr>
            <a:endParaRPr lang="en-US" dirty="0"/>
          </a:p>
        </p:txBody>
      </p:sp>
    </p:spTree>
    <p:extLst>
      <p:ext uri="{BB962C8B-B14F-4D97-AF65-F5344CB8AC3E}">
        <p14:creationId xmlns:p14="http://schemas.microsoft.com/office/powerpoint/2010/main" val="283635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F9A-AC08-4300-8EBE-2DC9F0815611}"/>
              </a:ext>
            </a:extLst>
          </p:cNvPr>
          <p:cNvSpPr>
            <a:spLocks noGrp="1"/>
          </p:cNvSpPr>
          <p:nvPr>
            <p:ph type="title"/>
          </p:nvPr>
        </p:nvSpPr>
        <p:spPr/>
        <p:txBody>
          <a:bodyPr/>
          <a:lstStyle/>
          <a:p>
            <a:r>
              <a:rPr lang="en-US" dirty="0"/>
              <a:t>An Example: </a:t>
            </a:r>
          </a:p>
        </p:txBody>
      </p:sp>
      <p:sp>
        <p:nvSpPr>
          <p:cNvPr id="3" name="Content Placeholder 2">
            <a:extLst>
              <a:ext uri="{FF2B5EF4-FFF2-40B4-BE49-F238E27FC236}">
                <a16:creationId xmlns:a16="http://schemas.microsoft.com/office/drawing/2014/main" id="{889C9197-690D-4537-8A8A-E02799209843}"/>
              </a:ext>
            </a:extLst>
          </p:cNvPr>
          <p:cNvSpPr>
            <a:spLocks noGrp="1"/>
          </p:cNvSpPr>
          <p:nvPr>
            <p:ph idx="1"/>
          </p:nvPr>
        </p:nvSpPr>
        <p:spPr>
          <a:xfrm>
            <a:off x="838200" y="1825624"/>
            <a:ext cx="10515600" cy="4845763"/>
          </a:xfrm>
        </p:spPr>
        <p:txBody>
          <a:bodyPr>
            <a:normAutofit lnSpcReduction="10000"/>
          </a:bodyPr>
          <a:lstStyle/>
          <a:p>
            <a:pPr marL="0" indent="0">
              <a:buNone/>
            </a:pPr>
            <a:r>
              <a:rPr lang="en-US" dirty="0"/>
              <a:t>You run a program for at-risk adolescents in a predominantly Native Hawaiian community. One of the girls in the group gets upset during an activity and calls out another girl intending to fight her. </a:t>
            </a:r>
          </a:p>
          <a:p>
            <a:pPr marL="0" indent="0">
              <a:buNone/>
            </a:pPr>
            <a:endParaRPr lang="en-US" dirty="0"/>
          </a:p>
          <a:p>
            <a:pPr marL="0" indent="0">
              <a:buNone/>
            </a:pPr>
            <a:endParaRPr lang="en-US" dirty="0"/>
          </a:p>
          <a:p>
            <a:pPr marL="0" indent="0">
              <a:buNone/>
            </a:pPr>
            <a:r>
              <a:rPr lang="en-US" dirty="0">
                <a:solidFill>
                  <a:schemeClr val="accent6">
                    <a:lumMod val="50000"/>
                  </a:schemeClr>
                </a:solidFill>
              </a:rPr>
              <a:t>What are your options?</a:t>
            </a:r>
          </a:p>
          <a:p>
            <a:r>
              <a:rPr lang="en-US" dirty="0">
                <a:solidFill>
                  <a:schemeClr val="accent6">
                    <a:lumMod val="50000"/>
                  </a:schemeClr>
                </a:solidFill>
              </a:rPr>
              <a:t>In the moment</a:t>
            </a:r>
          </a:p>
          <a:p>
            <a:pPr lvl="1"/>
            <a:r>
              <a:rPr lang="en-US" dirty="0">
                <a:solidFill>
                  <a:schemeClr val="accent6">
                    <a:lumMod val="50000"/>
                  </a:schemeClr>
                </a:solidFill>
              </a:rPr>
              <a:t>With youth</a:t>
            </a:r>
          </a:p>
          <a:p>
            <a:pPr lvl="1"/>
            <a:r>
              <a:rPr lang="en-US" dirty="0">
                <a:solidFill>
                  <a:schemeClr val="accent6">
                    <a:lumMod val="50000"/>
                  </a:schemeClr>
                </a:solidFill>
              </a:rPr>
              <a:t>With staff</a:t>
            </a:r>
          </a:p>
          <a:p>
            <a:pPr lvl="1"/>
            <a:r>
              <a:rPr lang="en-US" dirty="0">
                <a:solidFill>
                  <a:schemeClr val="accent6">
                    <a:lumMod val="50000"/>
                  </a:schemeClr>
                </a:solidFill>
              </a:rPr>
              <a:t>With caregivers</a:t>
            </a:r>
          </a:p>
          <a:p>
            <a:r>
              <a:rPr lang="en-US" dirty="0">
                <a:solidFill>
                  <a:schemeClr val="accent6">
                    <a:lumMod val="50000"/>
                  </a:schemeClr>
                </a:solidFill>
              </a:rPr>
              <a:t>Future policy	</a:t>
            </a:r>
          </a:p>
          <a:p>
            <a:pPr marL="0" indent="0">
              <a:buNone/>
            </a:pPr>
            <a:endParaRPr lang="en-US" dirty="0"/>
          </a:p>
        </p:txBody>
      </p:sp>
    </p:spTree>
    <p:extLst>
      <p:ext uri="{BB962C8B-B14F-4D97-AF65-F5344CB8AC3E}">
        <p14:creationId xmlns:p14="http://schemas.microsoft.com/office/powerpoint/2010/main" val="141084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F9A-AC08-4300-8EBE-2DC9F0815611}"/>
              </a:ext>
            </a:extLst>
          </p:cNvPr>
          <p:cNvSpPr>
            <a:spLocks noGrp="1"/>
          </p:cNvSpPr>
          <p:nvPr>
            <p:ph type="title"/>
          </p:nvPr>
        </p:nvSpPr>
        <p:spPr/>
        <p:txBody>
          <a:bodyPr/>
          <a:lstStyle/>
          <a:p>
            <a:r>
              <a:rPr lang="en-US" dirty="0"/>
              <a:t>An Example: </a:t>
            </a:r>
          </a:p>
        </p:txBody>
      </p:sp>
      <p:sp>
        <p:nvSpPr>
          <p:cNvPr id="3" name="Content Placeholder 2">
            <a:extLst>
              <a:ext uri="{FF2B5EF4-FFF2-40B4-BE49-F238E27FC236}">
                <a16:creationId xmlns:a16="http://schemas.microsoft.com/office/drawing/2014/main" id="{889C9197-690D-4537-8A8A-E02799209843}"/>
              </a:ext>
            </a:extLst>
          </p:cNvPr>
          <p:cNvSpPr>
            <a:spLocks noGrp="1"/>
          </p:cNvSpPr>
          <p:nvPr>
            <p:ph idx="1"/>
          </p:nvPr>
        </p:nvSpPr>
        <p:spPr>
          <a:xfrm>
            <a:off x="838200" y="1825624"/>
            <a:ext cx="10515600" cy="4845763"/>
          </a:xfrm>
        </p:spPr>
        <p:txBody>
          <a:bodyPr>
            <a:normAutofit lnSpcReduction="10000"/>
          </a:bodyPr>
          <a:lstStyle/>
          <a:p>
            <a:pPr marL="0" indent="0">
              <a:buNone/>
            </a:pPr>
            <a:r>
              <a:rPr lang="en-US" dirty="0"/>
              <a:t>You run a program for at-risk adolescents in a predominantly Native Hawaiian community. One of the girls in the group gets upset during an activity and calls out another girl intending to fight her. </a:t>
            </a:r>
          </a:p>
          <a:p>
            <a:pPr marL="0" indent="0">
              <a:buNone/>
            </a:pPr>
            <a:endParaRPr lang="en-US" dirty="0"/>
          </a:p>
          <a:p>
            <a:pPr marL="0" indent="0">
              <a:buNone/>
            </a:pPr>
            <a:endParaRPr lang="en-US" dirty="0"/>
          </a:p>
          <a:p>
            <a:r>
              <a:rPr lang="en-US" dirty="0">
                <a:solidFill>
                  <a:schemeClr val="accent6">
                    <a:lumMod val="50000"/>
                  </a:schemeClr>
                </a:solidFill>
              </a:rPr>
              <a:t>From a social determinants of health perspective</a:t>
            </a:r>
          </a:p>
          <a:p>
            <a:pPr lvl="1"/>
            <a:r>
              <a:rPr lang="en-US" dirty="0">
                <a:solidFill>
                  <a:schemeClr val="accent6">
                    <a:lumMod val="50000"/>
                  </a:schemeClr>
                </a:solidFill>
              </a:rPr>
              <a:t>Why at risk? The reasons she’s there that she has no control over</a:t>
            </a:r>
          </a:p>
          <a:p>
            <a:r>
              <a:rPr lang="en-US" dirty="0">
                <a:solidFill>
                  <a:schemeClr val="accent6">
                    <a:lumMod val="50000"/>
                  </a:schemeClr>
                </a:solidFill>
              </a:rPr>
              <a:t>From an indigenous perspective</a:t>
            </a:r>
          </a:p>
          <a:p>
            <a:pPr lvl="1"/>
            <a:r>
              <a:rPr lang="en-US" dirty="0">
                <a:solidFill>
                  <a:schemeClr val="accent6">
                    <a:lumMod val="50000"/>
                  </a:schemeClr>
                </a:solidFill>
              </a:rPr>
              <a:t>Mihi process at a </a:t>
            </a:r>
            <a:r>
              <a:rPr lang="en-US" dirty="0" err="1">
                <a:solidFill>
                  <a:schemeClr val="accent6">
                    <a:lumMod val="50000"/>
                  </a:schemeClr>
                </a:solidFill>
              </a:rPr>
              <a:t>pu‘uhonua</a:t>
            </a:r>
            <a:r>
              <a:rPr lang="en-US" dirty="0">
                <a:solidFill>
                  <a:schemeClr val="accent6">
                    <a:lumMod val="50000"/>
                  </a:schemeClr>
                </a:solidFill>
              </a:rPr>
              <a:t> example</a:t>
            </a:r>
          </a:p>
          <a:p>
            <a:r>
              <a:rPr lang="en-US" dirty="0">
                <a:solidFill>
                  <a:schemeClr val="accent6">
                    <a:lumMod val="50000"/>
                  </a:schemeClr>
                </a:solidFill>
              </a:rPr>
              <a:t>From a historical trauma perspective</a:t>
            </a:r>
          </a:p>
          <a:p>
            <a:pPr lvl="1"/>
            <a:r>
              <a:rPr lang="en-US" dirty="0">
                <a:solidFill>
                  <a:schemeClr val="accent6">
                    <a:lumMod val="50000"/>
                  </a:schemeClr>
                </a:solidFill>
              </a:rPr>
              <a:t>What is learned if she is kicked out?	</a:t>
            </a:r>
          </a:p>
          <a:p>
            <a:pPr marL="0" indent="0">
              <a:buNone/>
            </a:pPr>
            <a:endParaRPr lang="en-US" dirty="0"/>
          </a:p>
        </p:txBody>
      </p:sp>
    </p:spTree>
    <p:extLst>
      <p:ext uri="{BB962C8B-B14F-4D97-AF65-F5344CB8AC3E}">
        <p14:creationId xmlns:p14="http://schemas.microsoft.com/office/powerpoint/2010/main" val="3341655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564</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At the Nexus of Old and New:  Finding Hope &amp; Inspiration for  Health &amp; Healing in Our Communities </vt:lpstr>
      <vt:lpstr>Presenter</vt:lpstr>
      <vt:lpstr>Mo‘olelo: Work Day at Ho‘okua‘āina</vt:lpstr>
      <vt:lpstr>Mo‘olelo: Work Day at Ho‘okua‘āina</vt:lpstr>
      <vt:lpstr>Connections to Our Work</vt:lpstr>
      <vt:lpstr>So what does this tell us to do?</vt:lpstr>
      <vt:lpstr>An Example: </vt:lpstr>
      <vt:lpstr>An Example: </vt:lpstr>
      <vt:lpstr>An Example: </vt:lpstr>
      <vt:lpstr>Finding a Way to Elevate the Conversation</vt:lpstr>
      <vt:lpstr>PowerPoint Presentation</vt:lpstr>
      <vt:lpstr>Mahalo nui loa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Seabury</dc:creator>
  <cp:lastModifiedBy>A Seabury</cp:lastModifiedBy>
  <cp:revision>11</cp:revision>
  <dcterms:created xsi:type="dcterms:W3CDTF">2018-10-04T01:00:06Z</dcterms:created>
  <dcterms:modified xsi:type="dcterms:W3CDTF">2018-10-04T02:55:04Z</dcterms:modified>
</cp:coreProperties>
</file>